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337" r:id="rId2"/>
    <p:sldId id="382" r:id="rId3"/>
    <p:sldId id="368" r:id="rId4"/>
    <p:sldId id="364" r:id="rId5"/>
    <p:sldId id="369" r:id="rId6"/>
    <p:sldId id="383" r:id="rId7"/>
    <p:sldId id="386" r:id="rId8"/>
    <p:sldId id="385" r:id="rId9"/>
    <p:sldId id="387" r:id="rId10"/>
    <p:sldId id="366" r:id="rId11"/>
    <p:sldId id="389" r:id="rId12"/>
    <p:sldId id="291" r:id="rId13"/>
    <p:sldId id="292" r:id="rId14"/>
    <p:sldId id="293" r:id="rId15"/>
    <p:sldId id="294" r:id="rId16"/>
    <p:sldId id="295" r:id="rId17"/>
    <p:sldId id="299" r:id="rId18"/>
    <p:sldId id="297" r:id="rId19"/>
    <p:sldId id="298" r:id="rId20"/>
    <p:sldId id="390" r:id="rId21"/>
    <p:sldId id="397" r:id="rId22"/>
    <p:sldId id="362" r:id="rId23"/>
    <p:sldId id="400" r:id="rId24"/>
    <p:sldId id="398" r:id="rId25"/>
    <p:sldId id="399" r:id="rId26"/>
    <p:sldId id="401" r:id="rId27"/>
    <p:sldId id="402" r:id="rId28"/>
    <p:sldId id="396" r:id="rId29"/>
    <p:sldId id="388" r:id="rId30"/>
    <p:sldId id="395" r:id="rId31"/>
    <p:sldId id="403" r:id="rId32"/>
    <p:sldId id="391" r:id="rId33"/>
    <p:sldId id="404" r:id="rId34"/>
    <p:sldId id="408" r:id="rId35"/>
    <p:sldId id="407" r:id="rId36"/>
    <p:sldId id="405" r:id="rId37"/>
    <p:sldId id="406" r:id="rId38"/>
    <p:sldId id="392" r:id="rId39"/>
    <p:sldId id="311" r:id="rId40"/>
    <p:sldId id="312" r:id="rId41"/>
    <p:sldId id="318" r:id="rId42"/>
    <p:sldId id="320" r:id="rId43"/>
    <p:sldId id="409" r:id="rId44"/>
    <p:sldId id="322" r:id="rId45"/>
    <p:sldId id="323" r:id="rId46"/>
    <p:sldId id="324" r:id="rId47"/>
    <p:sldId id="325" r:id="rId48"/>
    <p:sldId id="394" r:id="rId49"/>
    <p:sldId id="410" r:id="rId50"/>
    <p:sldId id="411" r:id="rId51"/>
    <p:sldId id="339" r:id="rId52"/>
    <p:sldId id="341" r:id="rId53"/>
    <p:sldId id="412" r:id="rId5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F26"/>
    <a:srgbClr val="FCD5B5"/>
    <a:srgbClr val="8EB4E3"/>
    <a:srgbClr val="D7E4BD"/>
    <a:srgbClr val="72C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88284" autoAdjust="0"/>
  </p:normalViewPr>
  <p:slideViewPr>
    <p:cSldViewPr>
      <p:cViewPr varScale="1">
        <p:scale>
          <a:sx n="80" d="100"/>
          <a:sy n="80" d="100"/>
        </p:scale>
        <p:origin x="91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2/6/2026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R-type: register-register.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I-type: short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and loads.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S-type: stores.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B-type: conditional branches, a variation of S-type.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U-type: long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immediates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J-type: unconditional jumps, a variation of U-type.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5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ImmSel</a:t>
            </a:r>
            <a:r>
              <a:rPr lang="en-US" dirty="0"/>
              <a:t> do?</a:t>
            </a:r>
          </a:p>
          <a:p>
            <a:r>
              <a:rPr lang="en-US" dirty="0"/>
              <a:t>What does </a:t>
            </a:r>
            <a:r>
              <a:rPr lang="en-US" dirty="0" err="1"/>
              <a:t>BSel</a:t>
            </a:r>
            <a:r>
              <a:rPr lang="en-US" dirty="0"/>
              <a:t>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9DCCC-EBE2-44AD-8EA0-6F319820E9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/>
              <a:t>neg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 err="1"/>
              <a:t>inc</a:t>
            </a:r>
            <a:r>
              <a:rPr lang="en-US" dirty="0"/>
              <a:t>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/>
              <a:t>abs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/>
              <a:t>li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 err="1"/>
              <a:t>getpc</a:t>
            </a:r>
            <a:r>
              <a:rPr lang="en-US" dirty="0"/>
              <a:t>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 err="1"/>
              <a:t>seqz</a:t>
            </a:r>
            <a:r>
              <a:rPr lang="en-US" dirty="0"/>
              <a:t> </a:t>
            </a:r>
            <a:r>
              <a:rPr lang="en-US" dirty="0" err="1"/>
              <a:t>rd</a:t>
            </a:r>
            <a:r>
              <a:rPr lang="en-US" dirty="0"/>
              <a:t>, </a:t>
            </a:r>
            <a:r>
              <a:rPr lang="en-US" dirty="0" err="1"/>
              <a:t>rs</a:t>
            </a:r>
            <a:r>
              <a:rPr lang="en-US" dirty="0"/>
              <a:t> (</a:t>
            </a:r>
            <a:r>
              <a:rPr lang="en-US" dirty="0" err="1"/>
              <a:t>rd</a:t>
            </a:r>
            <a:r>
              <a:rPr lang="en-US" dirty="0"/>
              <a:t> ← (</a:t>
            </a:r>
            <a:r>
              <a:rPr lang="en-US" dirty="0" err="1"/>
              <a:t>rs</a:t>
            </a:r>
            <a:r>
              <a:rPr lang="en-US" dirty="0"/>
              <a:t> == 0) ? 1 : 0)</a:t>
            </a:r>
          </a:p>
          <a:p>
            <a:r>
              <a:rPr lang="en-US" dirty="0" err="1"/>
              <a:t>swp</a:t>
            </a:r>
            <a:r>
              <a:rPr lang="en-US" dirty="0"/>
              <a:t> </a:t>
            </a:r>
            <a:r>
              <a:rPr lang="en-US" dirty="0" err="1"/>
              <a:t>rs</a:t>
            </a:r>
            <a:r>
              <a:rPr lang="en-US" dirty="0"/>
              <a:t>, </a:t>
            </a:r>
            <a:r>
              <a:rPr lang="en-US" dirty="0" err="1"/>
              <a:t>imm</a:t>
            </a:r>
            <a:r>
              <a:rPr lang="en-US" dirty="0"/>
              <a:t>(</a:t>
            </a:r>
            <a:r>
              <a:rPr lang="en-US" dirty="0" err="1"/>
              <a:t>rd</a:t>
            </a:r>
            <a:r>
              <a:rPr lang="en-US" dirty="0"/>
              <a:t>):</a:t>
            </a:r>
          </a:p>
          <a:p>
            <a:r>
              <a:rPr lang="en-US" dirty="0"/>
              <a:t>Mem[</a:t>
            </a:r>
            <a:r>
              <a:rPr lang="en-US" dirty="0" err="1"/>
              <a:t>rd</a:t>
            </a:r>
            <a:r>
              <a:rPr lang="en-US" dirty="0"/>
              <a:t> + </a:t>
            </a:r>
            <a:r>
              <a:rPr lang="en-US" dirty="0" err="1"/>
              <a:t>imm</a:t>
            </a:r>
            <a:r>
              <a:rPr lang="en-US" dirty="0"/>
              <a:t>] ←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 err="1"/>
              <a:t>rd</a:t>
            </a:r>
            <a:r>
              <a:rPr lang="en-US" dirty="0"/>
              <a:t> ← </a:t>
            </a:r>
            <a:r>
              <a:rPr lang="en-US" dirty="0" err="1"/>
              <a:t>rd</a:t>
            </a:r>
            <a:r>
              <a:rPr lang="en-US" dirty="0"/>
              <a:t> +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 err="1"/>
              <a:t>pcadd</a:t>
            </a:r>
            <a:r>
              <a:rPr lang="en-US" dirty="0"/>
              <a:t> </a:t>
            </a:r>
            <a:r>
              <a:rPr lang="en-US" dirty="0" err="1"/>
              <a:t>rd</a:t>
            </a:r>
            <a:r>
              <a:rPr lang="en-US" dirty="0"/>
              <a:t>, rs1</a:t>
            </a:r>
          </a:p>
          <a:p>
            <a:r>
              <a:rPr lang="en-US" dirty="0" err="1"/>
              <a:t>nop</a:t>
            </a:r>
            <a:r>
              <a:rPr lang="en-US" dirty="0"/>
              <a:t>-store rs2, (rs1)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2BB320-F13B-41AF-BB84-306DCE92248C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175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C3E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72C3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ten_filip/status/1340400266047332354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Computer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FC57-0F8F-4F77-B1F3-4DDE9548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881F0-F23E-43EB-AF0D-FABA446B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possible designs of 3-to-8 decoders: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A				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D2AE-41A5-4D3D-806F-96EE5ABF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AEC7-4F96-4536-85C6-086792D8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026" name="Picture 2" descr="Digital Decoder and its application in digital circuits ...">
            <a:extLst>
              <a:ext uri="{FF2B5EF4-FFF2-40B4-BE49-F238E27FC236}">
                <a16:creationId xmlns:a16="http://schemas.microsoft.com/office/drawing/2014/main" id="{49F9CDA6-8777-48EF-B141-6A6C5FD1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2476500" cy="217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esign a 2 by 4 decoder using 1 by 2 - Quora">
            <a:extLst>
              <a:ext uri="{FF2B5EF4-FFF2-40B4-BE49-F238E27FC236}">
                <a16:creationId xmlns:a16="http://schemas.microsoft.com/office/drawing/2014/main" id="{F01A384F-2533-4F03-AB24-D36B4952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88822"/>
            <a:ext cx="2362200" cy="240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E72F4C-E6B6-4C9E-9FD1-A5B51C10A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13" b="73969"/>
          <a:stretch/>
        </p:blipFill>
        <p:spPr bwMode="auto">
          <a:xfrm>
            <a:off x="-6096" y="556260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656C7563-9263-4B7B-AE5D-3F79FDEDB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" t="45812" r="-400" b="47496"/>
          <a:stretch/>
        </p:blipFill>
        <p:spPr bwMode="auto">
          <a:xfrm>
            <a:off x="30479" y="608939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6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9475-D9D8-4AFC-9AB4-E0122807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Microarchitecture –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F7D69-F4C3-4236-B8F5-399636B2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F84-74EF-4594-AC41-7E069A2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626AD-3B1E-4F3C-96DB-9AC5EE0A8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How is an instruction executed?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5CC2-F431-A1BA-4688-0ADDF597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9"/>
            <a:ext cx="8972549" cy="595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Create a “circuit” of logic elements that, when given an assembly instruction, perform the action the instruction describes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B8516-565C-DA3F-00C3-5B146C579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9" y="3323344"/>
            <a:ext cx="7044721" cy="132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2D1BE-6E8E-032B-CA46-43EB1145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3" y="4752080"/>
            <a:ext cx="7180471" cy="12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Instruction Fetch (IF)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0135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Which instruction to fetch? Logical elements to compute the address of the next instruction</a:t>
            </a:r>
          </a:p>
          <a:p>
            <a:endParaRPr lang="en-US" dirty="0"/>
          </a:p>
          <a:p>
            <a:r>
              <a:rPr lang="en-US" dirty="0"/>
              <a:t>Next instruction – easy, just increment the current instruction address by size</a:t>
            </a:r>
          </a:p>
          <a:p>
            <a:endParaRPr lang="en-US" dirty="0"/>
          </a:p>
          <a:p>
            <a:r>
              <a:rPr lang="en-US" dirty="0"/>
              <a:t>Branch – depends on the outcome of the current instruction (information obtained from other units of the processor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6A1CD-AD32-1F40-F448-4B71A56757DD}"/>
              </a:ext>
            </a:extLst>
          </p:cNvPr>
          <p:cNvSpPr/>
          <p:nvPr/>
        </p:nvSpPr>
        <p:spPr>
          <a:xfrm>
            <a:off x="1001730" y="1666341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477000" cy="1195386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The stages of instruction execution – Decode and Operand Fetch (OF)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3165925"/>
          </a:xfrm>
        </p:spPr>
        <p:txBody>
          <a:bodyPr>
            <a:normAutofit fontScale="92500"/>
          </a:bodyPr>
          <a:lstStyle/>
          <a:p>
            <a:r>
              <a:rPr lang="en-US" dirty="0"/>
              <a:t>How to interpret the instruction? What all will be needed to execute it?</a:t>
            </a:r>
          </a:p>
          <a:p>
            <a:endParaRPr lang="en-US" dirty="0"/>
          </a:p>
          <a:p>
            <a:r>
              <a:rPr lang="en-US" dirty="0"/>
              <a:t>Processing required for different instruction types is very different – load-store instructions use a dedicated memory unit, whereas arithmetic instructions do not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2512032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Execute (EX)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234874"/>
            <a:ext cx="8972549" cy="2937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Executes arithmetic and logical operations</a:t>
            </a:r>
          </a:p>
          <a:p>
            <a:endParaRPr lang="en-US" dirty="0"/>
          </a:p>
          <a:p>
            <a:r>
              <a:rPr lang="en-US" dirty="0"/>
              <a:t>Contains an arithmetic and logical unit (ALU)</a:t>
            </a:r>
          </a:p>
          <a:p>
            <a:endParaRPr lang="en-US" dirty="0"/>
          </a:p>
          <a:p>
            <a:r>
              <a:rPr lang="en-US" dirty="0"/>
              <a:t>Compute the effective address of load-store operations</a:t>
            </a:r>
          </a:p>
          <a:p>
            <a:endParaRPr lang="en-US" dirty="0"/>
          </a:p>
          <a:p>
            <a:r>
              <a:rPr lang="en-US" dirty="0"/>
              <a:t>Computes the outcome of branches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4045445" y="1697163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1590-F254-20FB-5CBC-AF99FDA4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705600" cy="119538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The stages of instruction execution – Memory Access (MA)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98F8F-6394-D7D2-47D8-3221BDEE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BF1A-91DE-EC90-C987-923396A0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6521-3317-0710-801D-4A26157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DACEF-4A92-39C4-B658-ED23A6B5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3116208"/>
            <a:ext cx="8972549" cy="2456676"/>
          </a:xfrm>
        </p:spPr>
        <p:txBody>
          <a:bodyPr/>
          <a:lstStyle/>
          <a:p>
            <a:r>
              <a:rPr lang="en-US" dirty="0"/>
              <a:t>Processing load-store instructions (accessing main memory)</a:t>
            </a:r>
          </a:p>
          <a:p>
            <a:endParaRPr lang="en-US" dirty="0"/>
          </a:p>
          <a:p>
            <a:r>
              <a:rPr lang="en-US" dirty="0"/>
              <a:t>Memory system can be very complex, and part of that complexity is implemented here (next module!)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62F73-7AFA-F27C-AEFD-090FB5E4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4" y="1609808"/>
            <a:ext cx="7180471" cy="126462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F617D-6B8D-A574-4238-4C02FBE18D40}"/>
              </a:ext>
            </a:extLst>
          </p:cNvPr>
          <p:cNvSpPr/>
          <p:nvPr/>
        </p:nvSpPr>
        <p:spPr>
          <a:xfrm>
            <a:off x="5594273" y="1704868"/>
            <a:ext cx="1078786" cy="1140431"/>
          </a:xfrm>
          <a:prstGeom prst="roundRect">
            <a:avLst>
              <a:gd name="adj" fmla="val 21616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C6BE50-2B4F-22EE-5B3B-BD8D135D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4"/>
          <a:stretch/>
        </p:blipFill>
        <p:spPr>
          <a:xfrm>
            <a:off x="4589935" y="1709622"/>
            <a:ext cx="4459490" cy="3963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4A024-34DF-3A08-D265-BF739A10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control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E268-C149-E76E-98C1-E0EA9137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1609808"/>
            <a:ext cx="4413131" cy="471479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Datapath: contains the hardware necessary to perform operations required by the processor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Reacts to what the controller tells it! (</a:t>
            </a:r>
            <a:r>
              <a:rPr lang="en-US" dirty="0" err="1"/>
              <a:t>ie</a:t>
            </a:r>
            <a:r>
              <a:rPr lang="en-US" dirty="0"/>
              <a:t>. “I was told to do an add, so I’ll feed these arguments through an adder)</a:t>
            </a:r>
          </a:p>
          <a:p>
            <a:endParaRPr lang="en-US" dirty="0"/>
          </a:p>
          <a:p>
            <a:r>
              <a:rPr lang="en-US" dirty="0"/>
              <a:t>Control: decides what each piece of the </a:t>
            </a:r>
            <a:r>
              <a:rPr lang="en-US" dirty="0" err="1"/>
              <a:t>datapath</a:t>
            </a:r>
            <a:r>
              <a:rPr lang="en-US" dirty="0"/>
              <a:t> should do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operation am I performing? Do I need to get info from memory? Should I write to a register? Which register? (Based on the input instruction!)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FB37-3A37-B584-298D-6BEDA353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9EE5-0CB1-FCE3-3785-F3DE20A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AE2C-C14F-51C4-8F30-566B3FD1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2A34D-F737-B835-3B58-3E84730C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7" y="937588"/>
            <a:ext cx="2389684" cy="11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virtual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DC18A-9315-018C-3195-3B67D14D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24000"/>
            <a:ext cx="6629400" cy="48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A361-8AE7-26C3-A4C4-0D854F25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 – physical!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7F93-6400-8D4F-5601-3D4A44F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688F-AFBD-141E-7928-1E8FB2F7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0496-DC47-CF56-319F-7C803BF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19</a:t>
            </a:fld>
            <a:endParaRPr lang="en-US"/>
          </a:p>
        </p:txBody>
      </p:sp>
      <p:pic>
        <p:nvPicPr>
          <p:cNvPr id="3" name="sCbSyiir4Bh4ydsk">
            <a:hlinkClick r:id="" action="ppaction://media"/>
            <a:extLst>
              <a:ext uri="{FF2B5EF4-FFF2-40B4-BE49-F238E27FC236}">
                <a16:creationId xmlns:a16="http://schemas.microsoft.com/office/drawing/2014/main" id="{66373502-93A5-792A-2890-D1A43CEC3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448" y="857250"/>
            <a:ext cx="2897981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88290C6-A085-76B2-E153-1D61962FD78D}"/>
              </a:ext>
            </a:extLst>
          </p:cNvPr>
          <p:cNvGrpSpPr/>
          <p:nvPr/>
        </p:nvGrpSpPr>
        <p:grpSpPr>
          <a:xfrm>
            <a:off x="400050" y="1331923"/>
            <a:ext cx="4800601" cy="4340774"/>
            <a:chOff x="533400" y="632898"/>
            <a:chExt cx="6400801" cy="5787698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1A2B3639-6453-BE35-0F1A-F90E02100D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1" r="12252"/>
            <a:stretch/>
          </p:blipFill>
          <p:spPr bwMode="auto">
            <a:xfrm>
              <a:off x="638175" y="667496"/>
              <a:ext cx="6296026" cy="575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0529F-4A96-738B-D715-6C7A2800828F}"/>
                </a:ext>
              </a:extLst>
            </p:cNvPr>
            <p:cNvSpPr txBox="1"/>
            <p:nvPr/>
          </p:nvSpPr>
          <p:spPr>
            <a:xfrm>
              <a:off x="533400" y="632898"/>
              <a:ext cx="6400801" cy="123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https://twitter.com/ten_filip/status/1340400266047332354</a:t>
              </a:r>
              <a:endParaRPr lang="en-US" b="1" dirty="0">
                <a:solidFill>
                  <a:srgbClr val="FFC000"/>
                </a:solidFill>
                <a:highlight>
                  <a:srgbClr val="000080"/>
                </a:highlight>
              </a:endParaRPr>
            </a:p>
            <a:p>
              <a:r>
                <a:rPr lang="en-US" b="1" dirty="0">
                  <a:solidFill>
                    <a:srgbClr val="FFC000"/>
                  </a:solidFill>
                  <a:highlight>
                    <a:srgbClr val="000080"/>
                  </a:highlight>
                </a:rPr>
                <a:t>https://eater.net/8bit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1698F2-DA9E-444A-87B6-030AC22D602E}"/>
              </a:ext>
            </a:extLst>
          </p:cNvPr>
          <p:cNvSpPr txBox="1"/>
          <p:nvPr/>
        </p:nvSpPr>
        <p:spPr>
          <a:xfrm>
            <a:off x="-18288" y="5761055"/>
            <a:ext cx="588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highlight>
                  <a:srgbClr val="000080"/>
                </a:highlight>
              </a:rPr>
              <a:t>Try your own: https://hackaday.io/project/178826-pineapple-one/details</a:t>
            </a:r>
          </a:p>
        </p:txBody>
      </p:sp>
    </p:spTree>
    <p:extLst>
      <p:ext uri="{BB962C8B-B14F-4D97-AF65-F5344CB8AC3E}">
        <p14:creationId xmlns:p14="http://schemas.microsoft.com/office/powerpoint/2010/main" val="27317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938C0-3DDB-4F1E-94FD-B09E8190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as seen by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A134-7048-4E04-AF75-801A60B5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9BAE1-BB5F-4B29-A086-A0940554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7E9B3C-8585-4113-BD10-64561D002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102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2754A6F0-E5B5-44C3-8371-11C8FB73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3" b="9576"/>
          <a:stretch/>
        </p:blipFill>
        <p:spPr bwMode="auto">
          <a:xfrm>
            <a:off x="1380615" y="2514600"/>
            <a:ext cx="6382770" cy="364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2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2C00-95FC-42F3-A0D9-8F78B676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hardware blocks does an instruction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36D5-EE00-484D-BCF1-0A2EB5AA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memory – where </a:t>
            </a:r>
            <a:br>
              <a:rPr lang="en-US" dirty="0"/>
            </a:br>
            <a:r>
              <a:rPr lang="en-US" dirty="0"/>
              <a:t>the instructions come from</a:t>
            </a:r>
          </a:p>
          <a:p>
            <a:r>
              <a:rPr lang="en-US" dirty="0"/>
              <a:t>PC – register that points to</a:t>
            </a:r>
            <a:br>
              <a:rPr lang="en-US" dirty="0"/>
            </a:br>
            <a:r>
              <a:rPr lang="en-US" dirty="0"/>
              <a:t>the instruction in memory</a:t>
            </a:r>
          </a:p>
          <a:p>
            <a:r>
              <a:rPr lang="en-US" dirty="0"/>
              <a:t>Register File – where the local registers live</a:t>
            </a:r>
          </a:p>
          <a:p>
            <a:r>
              <a:rPr lang="en-US" dirty="0"/>
              <a:t>Immediate generator</a:t>
            </a:r>
          </a:p>
          <a:p>
            <a:r>
              <a:rPr lang="en-US" dirty="0"/>
              <a:t>ALU – where the computation happens</a:t>
            </a:r>
          </a:p>
          <a:p>
            <a:r>
              <a:rPr lang="en-US" dirty="0"/>
              <a:t>Data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953EF-18D2-49F9-8685-3F76C6E6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BEA61-7F38-4EC5-8FF9-9591ECCE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CA42E352-0704-4816-ACBC-C53A6D40D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318372" y="838200"/>
            <a:ext cx="38256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1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76C8-B5FD-4190-B442-CAE9F65F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RV32I Register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2EC0-B1E3-40BC-8E85-AD620AE6D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6211"/>
            <a:ext cx="9144000" cy="5014912"/>
          </a:xfrm>
        </p:spPr>
        <p:txBody>
          <a:bodyPr>
            <a:normAutofit fontScale="92500"/>
          </a:bodyPr>
          <a:lstStyle/>
          <a:p>
            <a:r>
              <a:rPr lang="en-US" dirty="0"/>
              <a:t>32 integer registers, x0 to x31</a:t>
            </a:r>
          </a:p>
          <a:p>
            <a:pPr lvl="1"/>
            <a:r>
              <a:rPr lang="en-US" dirty="0"/>
              <a:t>Output ports </a:t>
            </a:r>
            <a:r>
              <a:rPr lang="en-US" b="1" dirty="0" err="1">
                <a:solidFill>
                  <a:schemeClr val="accent6"/>
                </a:solidFill>
              </a:rPr>
              <a:t>portA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6"/>
                </a:solidFill>
              </a:rPr>
              <a:t>portB</a:t>
            </a:r>
            <a:r>
              <a:rPr lang="en-US" dirty="0"/>
              <a:t> (readout of 32 bit data stored inside)</a:t>
            </a:r>
            <a:endParaRPr lang="en-US" b="1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 Input port </a:t>
            </a:r>
            <a:r>
              <a:rPr lang="en-US" b="1" dirty="0" err="1">
                <a:solidFill>
                  <a:schemeClr val="accent4"/>
                </a:solidFill>
              </a:rPr>
              <a:t>portW</a:t>
            </a:r>
            <a:r>
              <a:rPr lang="en-US" dirty="0"/>
              <a:t> (32 bit data that we want to write inside)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RW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RA</a:t>
            </a:r>
            <a:r>
              <a:rPr lang="en-US" dirty="0"/>
              <a:t>, </a:t>
            </a:r>
            <a:r>
              <a:rPr lang="en-US" b="1" dirty="0">
                <a:solidFill>
                  <a:schemeClr val="accent4"/>
                </a:solidFill>
              </a:rPr>
              <a:t>RB</a:t>
            </a:r>
            <a:r>
              <a:rPr lang="en-US" dirty="0"/>
              <a:t> (address of register inside the RF resp.)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WEn</a:t>
            </a:r>
            <a:r>
              <a:rPr lang="en-US" dirty="0"/>
              <a:t> (whether to copy </a:t>
            </a:r>
            <a:r>
              <a:rPr lang="en-US" dirty="0" err="1"/>
              <a:t>portW</a:t>
            </a:r>
            <a:r>
              <a:rPr lang="en-US" dirty="0"/>
              <a:t> data into register inside or not)</a:t>
            </a:r>
          </a:p>
          <a:p>
            <a:pPr lvl="1"/>
            <a:r>
              <a:rPr lang="en-US" dirty="0" err="1"/>
              <a:t>Clk</a:t>
            </a:r>
            <a:r>
              <a:rPr lang="en-US" dirty="0"/>
              <a:t> (clock signal for write operation, read is combinational)!</a:t>
            </a:r>
          </a:p>
          <a:p>
            <a:r>
              <a:rPr lang="en-US" dirty="0"/>
              <a:t>Register x0 is hardwired to 0 (why?)</a:t>
            </a:r>
          </a:p>
          <a:p>
            <a:r>
              <a:rPr lang="en-US" dirty="0"/>
              <a:t>General purpose usage (</a:t>
            </a:r>
            <a:r>
              <a:rPr lang="en-US" dirty="0" err="1"/>
              <a:t>ie</a:t>
            </a:r>
            <a:r>
              <a:rPr lang="en-US" dirty="0"/>
              <a:t> registers are not restricted or reserved for specific uses)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0091-232E-4B43-B703-DCA25826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C0CD7-0520-4C0B-9FF2-425FDA76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54A891-09B2-4C4D-B69E-1E7FEEA2F540}"/>
              </a:ext>
            </a:extLst>
          </p:cNvPr>
          <p:cNvGrpSpPr/>
          <p:nvPr/>
        </p:nvGrpSpPr>
        <p:grpSpPr>
          <a:xfrm>
            <a:off x="5410200" y="1"/>
            <a:ext cx="3733800" cy="1904999"/>
            <a:chOff x="7908709" y="309846"/>
            <a:chExt cx="4024334" cy="21889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6D347F-FA61-4A90-9B44-2EAEF89C8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8709" y="309846"/>
              <a:ext cx="4024334" cy="21889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42A7B1-F26F-45B1-ACF0-D17F22245B27}"/>
                </a:ext>
              </a:extLst>
            </p:cNvPr>
            <p:cNvSpPr/>
            <p:nvPr/>
          </p:nvSpPr>
          <p:spPr>
            <a:xfrm>
              <a:off x="7908709" y="854359"/>
              <a:ext cx="647917" cy="544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0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DED-62DD-4635-B120-02FC0ABD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A3E3-76C2-4AF1-8989-98A85AF6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503078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Immediates</a:t>
            </a:r>
            <a:r>
              <a:rPr lang="en-US" dirty="0"/>
              <a:t> are weirdly scattered</a:t>
            </a:r>
          </a:p>
          <a:p>
            <a:r>
              <a:rPr lang="en-US" dirty="0" err="1"/>
              <a:t>Immediates</a:t>
            </a:r>
            <a:r>
              <a:rPr lang="en-US" dirty="0"/>
              <a:t> are not 32-bit (but ALU requires 32-bit inputs)</a:t>
            </a:r>
          </a:p>
          <a:p>
            <a:r>
              <a:rPr lang="en-US" dirty="0"/>
              <a:t>What </a:t>
            </a:r>
            <a:r>
              <a:rPr lang="en-US" dirty="0" err="1"/>
              <a:t>ImmGen</a:t>
            </a:r>
            <a:r>
              <a:rPr lang="en-US" dirty="0"/>
              <a:t> does:</a:t>
            </a:r>
          </a:p>
          <a:p>
            <a:pPr lvl="1"/>
            <a:r>
              <a:rPr lang="en-US" dirty="0"/>
              <a:t>Reassemble bits</a:t>
            </a:r>
          </a:p>
          <a:p>
            <a:pPr lvl="1"/>
            <a:r>
              <a:rPr lang="en-US" dirty="0"/>
              <a:t>Sign extend</a:t>
            </a:r>
          </a:p>
          <a:p>
            <a:pPr marL="457200" lvl="1" indent="0">
              <a:buNone/>
            </a:pPr>
            <a:r>
              <a:rPr lang="en-US" dirty="0"/>
              <a:t>    (+74) 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00000000</a:t>
            </a:r>
            <a:r>
              <a:rPr lang="en-US" dirty="0">
                <a:solidFill>
                  <a:srgbClr val="FF0000"/>
                </a:solidFill>
              </a:rPr>
              <a:t>01001010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(-74) 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11111111</a:t>
            </a:r>
            <a:r>
              <a:rPr lang="en-US" dirty="0">
                <a:solidFill>
                  <a:srgbClr val="FF0000"/>
                </a:solidFill>
              </a:rPr>
              <a:t>10110110</a:t>
            </a:r>
          </a:p>
          <a:p>
            <a:pPr lvl="1"/>
            <a:r>
              <a:rPr lang="en-US" dirty="0"/>
              <a:t>Alignment (for branching and jumping)</a:t>
            </a:r>
          </a:p>
          <a:p>
            <a:pPr marL="457200" lvl="1" indent="0">
              <a:buNone/>
            </a:pPr>
            <a:r>
              <a:rPr lang="en-US" dirty="0"/>
              <a:t>    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/>
              <a:t> (11 bits)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0000000</a:t>
            </a:r>
            <a:r>
              <a:rPr lang="en-US" dirty="0">
                <a:solidFill>
                  <a:srgbClr val="FFC000"/>
                </a:solidFill>
              </a:rPr>
              <a:t>1000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(12 bits)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5704C-1C23-4CF0-A753-072262EF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72F7E-1036-4C9F-BF9C-C4A313B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0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8E56-9ED6-4579-A17F-7D85E646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4670-0619-4C46-8907-B400C91B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arithmetic (ADD, SUB) and logical (AND, OR, XOR)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Inputs:</a:t>
            </a:r>
          </a:p>
          <a:p>
            <a:pPr lvl="1"/>
            <a:r>
              <a:rPr lang="en-US" dirty="0"/>
              <a:t>two 32-bit values + 4-bit ‘operation select’</a:t>
            </a:r>
          </a:p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32-bit result + ‘zero’ flag</a:t>
            </a:r>
          </a:p>
          <a:p>
            <a:r>
              <a:rPr lang="en-US" dirty="0">
                <a:solidFill>
                  <a:srgbClr val="FF0000"/>
                </a:solidFill>
              </a:rPr>
              <a:t>Which instructions would use the ALU?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82FA6-D733-4C47-8C0F-32212958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DB5C3-67AB-45D4-9EE0-96CBC1E9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7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4CF6-D2B1-49E0-B58A-C5F14572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7668-26DD-440F-87D4-A1C90169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of current instruction</a:t>
            </a:r>
          </a:p>
          <a:p>
            <a:r>
              <a:rPr lang="en-US" dirty="0"/>
              <a:t>Updated every instruction</a:t>
            </a:r>
          </a:p>
          <a:p>
            <a:endParaRPr lang="en-US" dirty="0"/>
          </a:p>
          <a:p>
            <a:r>
              <a:rPr lang="en-US" dirty="0"/>
              <a:t>PC </a:t>
            </a:r>
            <a:r>
              <a:rPr lang="en-US" dirty="0">
                <a:sym typeface="Wingdings" panose="05000000000000000000" pitchFamily="2" charset="2"/>
              </a:rPr>
              <a:t> PC + 4</a:t>
            </a:r>
          </a:p>
          <a:p>
            <a:r>
              <a:rPr lang="en-US" dirty="0">
                <a:sym typeface="Wingdings" panose="05000000000000000000" pitchFamily="2" charset="2"/>
              </a:rPr>
              <a:t>PC  PC + offset (branch)</a:t>
            </a:r>
          </a:p>
          <a:p>
            <a:r>
              <a:rPr lang="en-US" dirty="0">
                <a:sym typeface="Wingdings" panose="05000000000000000000" pitchFamily="2" charset="2"/>
              </a:rPr>
              <a:t>PC  target address (jump)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D478-01BF-4707-8F42-1A9C7E10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D7B29-831C-48EF-8C7D-E7B95C0C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49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4691-EF7E-4584-B406-0BB55B59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and data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1BB5-5438-4DA0-9851-4D7F4413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(idealized)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input port: </a:t>
            </a:r>
            <a:r>
              <a:rPr lang="en-US" dirty="0">
                <a:solidFill>
                  <a:srgbClr val="7030A0"/>
                </a:solidFill>
              </a:rPr>
              <a:t>Data In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One output port: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Memory access: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Read: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0, data at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is placed on </a:t>
            </a:r>
            <a:r>
              <a:rPr lang="en-US" dirty="0">
                <a:solidFill>
                  <a:schemeClr val="accent4"/>
                </a:solidFill>
              </a:rPr>
              <a:t>Data Out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Write: </a:t>
            </a:r>
            <a:r>
              <a:rPr lang="en-US" dirty="0">
                <a:solidFill>
                  <a:srgbClr val="7030A0"/>
                </a:solidFill>
              </a:rPr>
              <a:t>Write Enable </a:t>
            </a:r>
            <a:r>
              <a:rPr lang="en-US" dirty="0"/>
              <a:t>= 1, </a:t>
            </a:r>
            <a:r>
              <a:rPr lang="en-US" dirty="0">
                <a:solidFill>
                  <a:srgbClr val="7030A0"/>
                </a:solidFill>
              </a:rPr>
              <a:t>Data In </a:t>
            </a:r>
            <a:r>
              <a:rPr lang="en-US" dirty="0"/>
              <a:t>written to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Clock input (CLK)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CLK input is a factor ONLY during write operation</a:t>
            </a:r>
          </a:p>
          <a:p>
            <a:pPr marL="285750" indent="-285750">
              <a:spcBef>
                <a:spcPts val="1000"/>
              </a:spcBef>
            </a:pPr>
            <a:r>
              <a:rPr lang="en-US" dirty="0"/>
              <a:t>During read, behaves as a combinational logic block: </a:t>
            </a:r>
            <a:r>
              <a:rPr lang="en-US" dirty="0">
                <a:solidFill>
                  <a:srgbClr val="7030A0"/>
                </a:solidFill>
              </a:rPr>
              <a:t>Address</a:t>
            </a:r>
            <a:r>
              <a:rPr lang="en-US" dirty="0"/>
              <a:t> valid → </a:t>
            </a:r>
            <a:r>
              <a:rPr lang="en-US" dirty="0">
                <a:solidFill>
                  <a:schemeClr val="accent4"/>
                </a:solidFill>
              </a:rPr>
              <a:t>Data Out </a:t>
            </a:r>
            <a:r>
              <a:rPr lang="en-US" dirty="0"/>
              <a:t>valid after “access time”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709F1-0665-4AE0-887F-B90AF7F3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EE661-248F-4CA1-A7BA-CE995ABB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29FA8-C354-4048-9A93-684FCC9BC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0"/>
          <a:stretch/>
        </p:blipFill>
        <p:spPr>
          <a:xfrm>
            <a:off x="5442890" y="1249361"/>
            <a:ext cx="3387405" cy="16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1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598D-DFBC-4609-925A-C0A3DBC0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– one circuit to rule them 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E4B47-45D3-4FCA-8410-168AA856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D642F-9B38-4ACA-871E-8C986617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4256A539-0270-44E7-8F57-388863A7B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9576"/>
          <a:stretch/>
        </p:blipFill>
        <p:spPr bwMode="auto">
          <a:xfrm>
            <a:off x="990600" y="1676400"/>
            <a:ext cx="7162800" cy="41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6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5A8-C66D-4798-8F3B-B9461C5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decode and control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2507E-4B21-4835-AF11-D25EB0E7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C3B3-220B-4858-8C0D-EE7B3813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62ACC-9798-4EC0-A205-EE8A32F04E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4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783D-ADC5-49DC-A878-450A1687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Fetch (IF) has fetched 32 bits of an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BA92-80FE-429E-9463-B08BAE30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Now what?</a:t>
            </a:r>
          </a:p>
          <a:p>
            <a:pPr marL="0" indent="0">
              <a:buNone/>
            </a:pPr>
            <a:r>
              <a:rPr lang="en-US" dirty="0"/>
              <a:t>Instruction decode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Extract different fields from the instruction</a:t>
            </a:r>
          </a:p>
          <a:p>
            <a:r>
              <a:rPr lang="en-US" dirty="0"/>
              <a:t>Generate control signals that activate appropriate </a:t>
            </a:r>
            <a:r>
              <a:rPr lang="en-US" dirty="0" err="1"/>
              <a:t>datapath</a:t>
            </a:r>
            <a:r>
              <a:rPr lang="en-US" dirty="0"/>
              <a:t> components</a:t>
            </a:r>
          </a:p>
          <a:p>
            <a:r>
              <a:rPr lang="en-US" dirty="0"/>
              <a:t>Generate immediate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instruction is decoded, so strongly affects timing and power!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661E-AAC4-47BC-B4EA-40572BD0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498C4-3D88-4E4A-900F-3E0955FD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3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9929-044D-4B12-AD7C-75FE1CB0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basic RV32I instruction formats – </a:t>
            </a:r>
            <a:r>
              <a:rPr lang="pl-PL" dirty="0"/>
              <a:t>R, I, S, B, U, J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C3C5D-0794-458C-88D0-35F7CCFC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BFD41-A54E-4290-BAB0-EFEC7234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613122-7347-4E45-8957-DC5537E09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" y="1828800"/>
            <a:ext cx="9144000" cy="3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79DC-FE10-4AE6-82E9-CD4B1CEE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 and data- relevant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1B75-9633-4787-A498-93B25030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relevant information:</a:t>
            </a:r>
          </a:p>
          <a:p>
            <a:r>
              <a:rPr lang="en-US" dirty="0"/>
              <a:t>Opcode</a:t>
            </a:r>
          </a:p>
          <a:p>
            <a:r>
              <a:rPr lang="en-US" dirty="0"/>
              <a:t>Func3</a:t>
            </a:r>
          </a:p>
          <a:p>
            <a:r>
              <a:rPr lang="en-US" dirty="0"/>
              <a:t>Func7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Data-relevant information:</a:t>
            </a:r>
          </a:p>
          <a:p>
            <a:r>
              <a:rPr lang="en-US" dirty="0"/>
              <a:t>rs1, rs2, </a:t>
            </a:r>
            <a:r>
              <a:rPr lang="en-US" dirty="0" err="1"/>
              <a:t>rd</a:t>
            </a:r>
            <a:endParaRPr lang="en-US" dirty="0"/>
          </a:p>
          <a:p>
            <a:r>
              <a:rPr lang="en-US" dirty="0"/>
              <a:t>immediate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D95AB-B577-487A-AB0F-4E364A15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637F2-88A9-4F31-A65D-16417860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2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9EB1-569B-484F-B0C1-6C1B96E5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does Control </a:t>
            </a:r>
            <a:r>
              <a:rPr lang="en-US" dirty="0" err="1"/>
              <a:t>control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A148-BAF7-462E-8A21-6AEE6AD2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Write to register file? </a:t>
            </a:r>
            <a:r>
              <a:rPr lang="en-US" sz="2800" dirty="0" err="1">
                <a:solidFill>
                  <a:schemeClr val="accent6"/>
                </a:solidFill>
              </a:rPr>
              <a:t>RegWrite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Register writes from ALU result or memory? </a:t>
            </a:r>
            <a:r>
              <a:rPr lang="en-US" sz="2800" dirty="0" err="1">
                <a:solidFill>
                  <a:schemeClr val="accent6"/>
                </a:solidFill>
              </a:rPr>
              <a:t>MemToReg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Write to data memory? </a:t>
            </a:r>
            <a:r>
              <a:rPr lang="en-US" sz="2800" dirty="0" err="1">
                <a:solidFill>
                  <a:schemeClr val="accent6"/>
                </a:solidFill>
              </a:rPr>
              <a:t>MemWrite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operation to perform? </a:t>
            </a:r>
            <a:r>
              <a:rPr lang="en-US" sz="2800" dirty="0" err="1">
                <a:solidFill>
                  <a:schemeClr val="accent6"/>
                </a:solidFill>
              </a:rPr>
              <a:t>ALUop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/>
              <a:t>ALU – what inputs to select (register or immediate)? </a:t>
            </a:r>
            <a:r>
              <a:rPr lang="en-US" sz="2800" dirty="0" err="1">
                <a:solidFill>
                  <a:schemeClr val="accent6"/>
                </a:solidFill>
              </a:rPr>
              <a:t>ALUSrc</a:t>
            </a:r>
            <a:endParaRPr lang="en-US" sz="2800" dirty="0">
              <a:solidFill>
                <a:schemeClr val="accent6"/>
              </a:solidFill>
            </a:endParaRPr>
          </a:p>
          <a:p>
            <a:pPr lvl="1"/>
            <a:r>
              <a:rPr lang="en-US" sz="2400" dirty="0" err="1"/>
              <a:t>Muxes</a:t>
            </a:r>
            <a:endParaRPr lang="en-US" sz="2400" dirty="0"/>
          </a:p>
          <a:p>
            <a:r>
              <a:rPr lang="en-US" sz="2800" dirty="0"/>
              <a:t>PC – +4 or new?</a:t>
            </a:r>
            <a:br>
              <a:rPr lang="en-US" sz="2800" dirty="0"/>
            </a:br>
            <a:r>
              <a:rPr lang="en-US" sz="2800" dirty="0" err="1">
                <a:solidFill>
                  <a:schemeClr val="accent6"/>
                </a:solidFill>
              </a:rPr>
              <a:t>PCSel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CBFCF-781A-418E-8659-AA020DBC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FD2C1-58D8-4172-B13F-D9E9E51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8DDBB7DE-8C95-4A93-A474-809B0AB24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3681984" y="4390384"/>
            <a:ext cx="5486400" cy="204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6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0AA7-1F24-4BEC-98A2-08D38351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slicing – extracting instruction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912A-DB58-4ED6-A901-B662E2B0B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362199"/>
            <a:ext cx="8839200" cy="4098923"/>
          </a:xfrm>
        </p:spPr>
        <p:txBody>
          <a:bodyPr/>
          <a:lstStyle/>
          <a:p>
            <a:r>
              <a:rPr lang="en-US" dirty="0"/>
              <a:t>32-bit bus split into dedicated wires with downstream connections</a:t>
            </a:r>
          </a:p>
          <a:p>
            <a:r>
              <a:rPr lang="en-US" dirty="0"/>
              <a:t>Data relevant bits</a:t>
            </a:r>
          </a:p>
          <a:p>
            <a:pPr lvl="1"/>
            <a:r>
              <a:rPr lang="en-US" dirty="0"/>
              <a:t>Register file address inputs</a:t>
            </a:r>
          </a:p>
          <a:p>
            <a:pPr lvl="1"/>
            <a:r>
              <a:rPr lang="en-US" dirty="0"/>
              <a:t>Immediate generator inputs</a:t>
            </a:r>
          </a:p>
          <a:p>
            <a:r>
              <a:rPr lang="en-US" dirty="0"/>
              <a:t>Control relevant bits</a:t>
            </a:r>
          </a:p>
          <a:p>
            <a:pPr lvl="1"/>
            <a:r>
              <a:rPr lang="en-US" dirty="0"/>
              <a:t>Main control unit to decide what signals to generate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44E77-4641-478A-8DAC-C3F860F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B887F-5EBD-4CA9-AF21-DA53413D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9F5D9F5-762E-46D8-A571-031F2912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0" y="1451988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9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66C8-79B3-4D60-9726-8D6632A4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decoding of control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4E5F9-2669-4AA7-BD21-949AD2F7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Decoding the opcode</a:t>
            </a:r>
          </a:p>
          <a:p>
            <a:pPr lvl="1"/>
            <a:r>
              <a:rPr lang="en-US" dirty="0"/>
              <a:t>0110011: R-type</a:t>
            </a:r>
          </a:p>
          <a:p>
            <a:pPr lvl="1"/>
            <a:r>
              <a:rPr lang="en-US" dirty="0"/>
              <a:t>0010011: I-type</a:t>
            </a:r>
          </a:p>
          <a:p>
            <a:pPr lvl="1"/>
            <a:r>
              <a:rPr lang="en-US" dirty="0"/>
              <a:t>0000011: Load</a:t>
            </a:r>
          </a:p>
          <a:p>
            <a:pPr lvl="1"/>
            <a:r>
              <a:rPr lang="en-US" dirty="0"/>
              <a:t>1100011: Branch</a:t>
            </a:r>
          </a:p>
          <a:p>
            <a:r>
              <a:rPr lang="en-US" dirty="0"/>
              <a:t>If opcode says R-type, </a:t>
            </a:r>
            <a:r>
              <a:rPr lang="en-US" dirty="0">
                <a:solidFill>
                  <a:schemeClr val="accent6"/>
                </a:solidFill>
              </a:rPr>
              <a:t>Main Control </a:t>
            </a:r>
            <a:r>
              <a:rPr lang="en-US" dirty="0"/>
              <a:t>knows it has to set </a:t>
            </a:r>
            <a:r>
              <a:rPr lang="en-US" dirty="0" err="1"/>
              <a:t>RegWrite</a:t>
            </a:r>
            <a:r>
              <a:rPr lang="en-US" dirty="0"/>
              <a:t> = 1 (</a:t>
            </a:r>
            <a:r>
              <a:rPr lang="en-US" dirty="0" err="1"/>
              <a:t>ie</a:t>
            </a:r>
            <a:r>
              <a:rPr lang="en-US" dirty="0"/>
              <a:t> write back is surely involved)</a:t>
            </a:r>
          </a:p>
          <a:p>
            <a:r>
              <a:rPr lang="en-US" dirty="0"/>
              <a:t>Lets </a:t>
            </a:r>
            <a:r>
              <a:rPr lang="en-US" dirty="0">
                <a:solidFill>
                  <a:schemeClr val="accent6"/>
                </a:solidFill>
              </a:rPr>
              <a:t>ALU Control </a:t>
            </a:r>
            <a:r>
              <a:rPr lang="en-US" dirty="0"/>
              <a:t>decide what operation to perform</a:t>
            </a:r>
          </a:p>
          <a:p>
            <a:r>
              <a:rPr lang="en-US" dirty="0"/>
              <a:t>Main Control smaller and faster</a:t>
            </a:r>
          </a:p>
          <a:p>
            <a:r>
              <a:rPr lang="en-US" dirty="0"/>
              <a:t>ALU Control only if required by the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8EAEE-E8C3-4C2F-9C91-402F2E1B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51F6-AD05-40A7-9C1B-B016EA2B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6" name="Picture 2" descr="The RISC-V Processor Hakim Weatherspoon CS 3410 Computer Science - ppt ...">
            <a:extLst>
              <a:ext uri="{FF2B5EF4-FFF2-40B4-BE49-F238E27FC236}">
                <a16:creationId xmlns:a16="http://schemas.microsoft.com/office/drawing/2014/main" id="{9D9F8B5F-A2C4-4FD9-9B1C-ABA8732A5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 b="36590"/>
          <a:stretch/>
        </p:blipFill>
        <p:spPr bwMode="auto">
          <a:xfrm>
            <a:off x="4114800" y="1613170"/>
            <a:ext cx="4876800" cy="181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5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D12A-5D81-4C97-859B-B25CB15E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class based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75E55-AA49-4DCF-A551-794A5D307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974E3-DFAE-46C1-9671-77C5C328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EE492-C8E9-48E7-B22F-C2CF5641BB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844" y="1548275"/>
            <a:ext cx="8510312" cy="48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44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70BC-B908-4C27-A80F-54C20229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69FB-2BF2-4471-861E-837AC018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Control sends 2-bit signal to ALU (</a:t>
            </a:r>
            <a:r>
              <a:rPr lang="en-US" dirty="0" err="1">
                <a:solidFill>
                  <a:schemeClr val="accent6"/>
                </a:solidFill>
              </a:rPr>
              <a:t>ALUop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00: Force ADD (for load/store instructions)</a:t>
            </a:r>
          </a:p>
          <a:p>
            <a:pPr lvl="1"/>
            <a:r>
              <a:rPr lang="en-US" dirty="0"/>
              <a:t>01: Force SUB (for branch comparisons)</a:t>
            </a:r>
          </a:p>
          <a:p>
            <a:pPr lvl="1"/>
            <a:r>
              <a:rPr lang="en-US" dirty="0"/>
              <a:t>10: Use func3 and func7 to decide operation</a:t>
            </a:r>
          </a:p>
          <a:p>
            <a:r>
              <a:rPr lang="en-US" dirty="0"/>
              <a:t>ALU decoder / control:</a:t>
            </a:r>
          </a:p>
          <a:p>
            <a:pPr lvl="1"/>
            <a:r>
              <a:rPr lang="en-US" dirty="0"/>
              <a:t>Inputs: </a:t>
            </a:r>
            <a:r>
              <a:rPr lang="en-US" dirty="0" err="1"/>
              <a:t>ALUop</a:t>
            </a:r>
            <a:r>
              <a:rPr lang="en-US" dirty="0"/>
              <a:t>, func3, func7</a:t>
            </a:r>
          </a:p>
          <a:p>
            <a:pPr lvl="1"/>
            <a:r>
              <a:rPr lang="en-US" dirty="0"/>
              <a:t>Output: 4-bit ALU operation select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F1A8B-6B87-401B-B855-4CF4AF10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FD18A-7EC7-432B-8AC9-0D868340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22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FF7C-5612-4C09-A36D-E55E3266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577B-D079-40D0-B78D-B4BF5DE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95BEE-44F3-4A10-9602-1AF9B4D9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2050" name="Picture 2" descr="Figure 1. Datapath and control for RISC-V | Chegg.com">
            <a:extLst>
              <a:ext uri="{FF2B5EF4-FFF2-40B4-BE49-F238E27FC236}">
                <a16:creationId xmlns:a16="http://schemas.microsoft.com/office/drawing/2014/main" id="{E2996B2C-06F1-4A24-96E8-B48BADBF3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/>
          <a:stretch/>
        </p:blipFill>
        <p:spPr bwMode="auto">
          <a:xfrm>
            <a:off x="704850" y="1371600"/>
            <a:ext cx="7734300" cy="51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94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B216-955D-431B-8068-FB674D96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/>
              <a:t>add x5, x3, x4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C3A2-5E42-4895-9DB8-CE16051C5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ALU instruction</a:t>
            </a:r>
          </a:p>
          <a:p>
            <a:r>
              <a:rPr lang="en-US" dirty="0"/>
              <a:t>funct3 = 000 → add/sub group</a:t>
            </a:r>
          </a:p>
          <a:p>
            <a:r>
              <a:rPr lang="en-US" dirty="0"/>
              <a:t>funct7 = 0000000 → ADD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read rs1, rs2</a:t>
            </a:r>
          </a:p>
          <a:p>
            <a:pPr lvl="1"/>
            <a:r>
              <a:rPr lang="en-US" dirty="0"/>
              <a:t>select ALU add</a:t>
            </a:r>
          </a:p>
          <a:p>
            <a:pPr lvl="1"/>
            <a:r>
              <a:rPr lang="en-US" dirty="0"/>
              <a:t>enable register write</a:t>
            </a:r>
          </a:p>
          <a:p>
            <a:pPr lvl="1"/>
            <a:r>
              <a:rPr lang="en-US" dirty="0"/>
              <a:t>PC ← PC + 4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3CCF5-5211-42A4-9286-3CD38A22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2DFD5-8532-4A03-B57A-EF373381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21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BFF6-0E69-44F8-962B-53273DEE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 Walkthrough:</a:t>
            </a:r>
            <a:br>
              <a:rPr lang="en-US" dirty="0"/>
            </a:br>
            <a:r>
              <a:rPr lang="en-US" dirty="0" err="1"/>
              <a:t>lw</a:t>
            </a:r>
            <a:r>
              <a:rPr lang="en-US" dirty="0"/>
              <a:t> x5, 8(x10)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7E3B-0C8C-44D1-951E-601AAD08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Opcode → load class</a:t>
            </a:r>
          </a:p>
          <a:p>
            <a:r>
              <a:rPr lang="en-US" dirty="0"/>
              <a:t>funct3 = 010 → word load</a:t>
            </a:r>
          </a:p>
          <a:p>
            <a:r>
              <a:rPr lang="en-US" dirty="0"/>
              <a:t>Immediate generation enabled</a:t>
            </a:r>
          </a:p>
          <a:p>
            <a:r>
              <a:rPr lang="en-US" dirty="0"/>
              <a:t>Control signals:</a:t>
            </a:r>
          </a:p>
          <a:p>
            <a:pPr lvl="1"/>
            <a:r>
              <a:rPr lang="en-US" dirty="0"/>
              <a:t>ALU computes address memory</a:t>
            </a:r>
          </a:p>
          <a:p>
            <a:pPr lvl="1"/>
            <a:r>
              <a:rPr lang="en-US" dirty="0"/>
              <a:t>read enabled</a:t>
            </a:r>
          </a:p>
          <a:p>
            <a:pPr lvl="1"/>
            <a:r>
              <a:rPr lang="en-US" dirty="0"/>
              <a:t>register write enabled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18F1-9F2D-48A1-A55E-3B0B5555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8B49E-7B5C-4A5D-A403-0B2F9847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416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A5AA-32BC-486C-DB1B-674B7552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datapath</a:t>
            </a:r>
            <a:r>
              <a:rPr lang="en-US" dirty="0"/>
              <a:t> for R-type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3B2E-FBCE-41FF-B7F0-E3C99387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6" y="2267776"/>
            <a:ext cx="8972549" cy="42092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 us work with an example instruction: add t0 t2 t3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steps do you need to execute? Remember we had a list of 5 steps: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Fetch: </a:t>
            </a:r>
            <a:r>
              <a:rPr lang="en-US" dirty="0">
                <a:solidFill>
                  <a:srgbClr val="FFC000"/>
                </a:solidFill>
              </a:rPr>
              <a:t>add t0 t2 t3</a:t>
            </a:r>
          </a:p>
          <a:p>
            <a:pPr marL="0" indent="0">
              <a:buNone/>
            </a:pPr>
            <a:r>
              <a:rPr lang="en-US" dirty="0"/>
              <a:t>2.1 Decode: </a:t>
            </a:r>
            <a:r>
              <a:rPr lang="fr-FR" dirty="0">
                <a:solidFill>
                  <a:srgbClr val="FFC000"/>
                </a:solidFill>
              </a:rPr>
              <a:t>rd = t0; rs1 = t2; rs2 = t3</a:t>
            </a: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dirty="0"/>
              <a:t>2.2 Operand fetch (read data): </a:t>
            </a:r>
            <a:r>
              <a:rPr lang="en-US" dirty="0">
                <a:solidFill>
                  <a:srgbClr val="FFC000"/>
                </a:solidFill>
              </a:rPr>
              <a:t>R[t2] R[t3]</a:t>
            </a:r>
          </a:p>
          <a:p>
            <a:pPr marL="0" indent="0">
              <a:buNone/>
            </a:pPr>
            <a:r>
              <a:rPr lang="en-US" dirty="0"/>
              <a:t>3. Execute (perform operation): </a:t>
            </a:r>
            <a:r>
              <a:rPr lang="en-US" dirty="0">
                <a:solidFill>
                  <a:srgbClr val="FFC000"/>
                </a:solidFill>
              </a:rPr>
              <a:t>R[t2] + R[t3]</a:t>
            </a:r>
          </a:p>
          <a:p>
            <a:pPr marL="0" indent="0">
              <a:buNone/>
            </a:pPr>
            <a:r>
              <a:rPr lang="en-US" dirty="0"/>
              <a:t>5. Write results back into register: </a:t>
            </a:r>
            <a:r>
              <a:rPr lang="en-US" dirty="0">
                <a:solidFill>
                  <a:srgbClr val="FFC000"/>
                </a:solidFill>
              </a:rPr>
              <a:t>R[t0] = R[t2] + R[t3]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78326-39EF-22A5-5A8A-10D21F19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A1EA-8DE0-313D-DD59-638CD4DE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4277E-8AE3-B86C-4C53-ADFDA455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C4886-0B2D-F119-D805-02335FC3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668"/>
            <a:ext cx="9144000" cy="5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0D94-2EBC-4705-9049-4180DEC9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F8F5-FF32-4693-9736-35BB18C2E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25923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opcode (7 bits): operation code, what operation to perform</a:t>
            </a:r>
          </a:p>
          <a:p>
            <a:r>
              <a:rPr lang="en-US" dirty="0" err="1"/>
              <a:t>rd</a:t>
            </a:r>
            <a:r>
              <a:rPr lang="en-US" dirty="0"/>
              <a:t> (5 bits): destination register, for the result of the operation</a:t>
            </a:r>
          </a:p>
          <a:p>
            <a:r>
              <a:rPr lang="en-US" dirty="0">
                <a:solidFill>
                  <a:srgbClr val="FF0000"/>
                </a:solidFill>
              </a:rPr>
              <a:t>rs1, rs2 (5 bits each): source registers, or operands</a:t>
            </a:r>
          </a:p>
          <a:p>
            <a:r>
              <a:rPr lang="en-US" dirty="0"/>
              <a:t>funct3 (3-bit), funct7 (7-bit): refine operation</a:t>
            </a:r>
          </a:p>
          <a:p>
            <a:r>
              <a:rPr lang="en-US" dirty="0" err="1"/>
              <a:t>imm</a:t>
            </a:r>
            <a:r>
              <a:rPr lang="en-US" dirty="0"/>
              <a:t>: immediate, directly provide a literal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E29E9-D7B7-4281-8921-01434E08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1C561-4760-47B4-BEAA-290DE6DB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F541CE7-9915-43AD-986C-EB4F7CDBD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32995"/>
          <a:stretch/>
        </p:blipFill>
        <p:spPr bwMode="auto">
          <a:xfrm>
            <a:off x="0" y="4098923"/>
            <a:ext cx="9144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0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01F0-9DB7-1CE5-2E86-EAF1D2F0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R-type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09CA-C674-5636-8B1C-64175FA0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0858-D147-586A-E177-B62464BB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4D49-1330-2124-688B-D34A156F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B9F27F-5BE5-46BE-8FAF-C99C68FAF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580" y="1371600"/>
            <a:ext cx="3665220" cy="5014912"/>
          </a:xfrm>
        </p:spPr>
        <p:txBody>
          <a:bodyPr/>
          <a:lstStyle/>
          <a:p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Instruction fetch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PC contains instruction address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Connect to IMEM input (address bus)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How is PC updated after the instruction? PC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PC </a:t>
            </a:r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+ 4</a:t>
            </a:r>
          </a:p>
          <a:p>
            <a:pPr lvl="1"/>
            <a:r>
              <a:rPr lang="en-US" sz="1700" dirty="0">
                <a:solidFill>
                  <a:schemeClr val="accent3">
                    <a:lumMod val="75000"/>
                  </a:schemeClr>
                </a:solidFill>
              </a:rPr>
              <a:t>Instruction appears on IMEM data bus</a:t>
            </a:r>
          </a:p>
          <a:p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Decode / operand fetch</a:t>
            </a:r>
          </a:p>
          <a:p>
            <a:pPr lvl="1"/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Slice register address fields and connect to </a:t>
            </a:r>
            <a:r>
              <a:rPr lang="en-US" sz="17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address input</a:t>
            </a:r>
          </a:p>
          <a:p>
            <a:pPr lvl="1"/>
            <a:r>
              <a:rPr 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Corresponding data appears at output of </a:t>
            </a:r>
            <a:r>
              <a:rPr lang="en-US" sz="17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RegFile</a:t>
            </a:r>
            <a:endParaRPr lang="en-US" sz="17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Execute</a:t>
            </a:r>
          </a:p>
          <a:p>
            <a:pPr lvl="1"/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Operands provided to ALU</a:t>
            </a:r>
          </a:p>
          <a:p>
            <a:pPr lvl="1"/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What operation to perform?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6C2A90-B410-484A-A2A4-CF552D07D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13329" r="84272" b="50547"/>
          <a:stretch/>
        </p:blipFill>
        <p:spPr>
          <a:xfrm>
            <a:off x="714103" y="2362200"/>
            <a:ext cx="581297" cy="1066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5D1B18-672F-406B-9E64-53E88400C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29474" r="63651" b="43396"/>
          <a:stretch/>
        </p:blipFill>
        <p:spPr>
          <a:xfrm>
            <a:off x="714103" y="2838994"/>
            <a:ext cx="1480457" cy="8011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F639AD-96F6-403F-B45B-B4AAE9282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63651" b="43397"/>
          <a:stretch/>
        </p:blipFill>
        <p:spPr>
          <a:xfrm>
            <a:off x="609600" y="1981200"/>
            <a:ext cx="1584959" cy="16589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6F9183-9561-40F6-9DCE-3F414390A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32495" b="39268"/>
          <a:stretch/>
        </p:blipFill>
        <p:spPr>
          <a:xfrm>
            <a:off x="609600" y="1981199"/>
            <a:ext cx="2943497" cy="17809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464C4D-F580-435A-A90D-75A02D949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22110" b="39268"/>
          <a:stretch/>
        </p:blipFill>
        <p:spPr>
          <a:xfrm>
            <a:off x="609600" y="1981198"/>
            <a:ext cx="3396343" cy="17809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783E4E-EF60-4849-AC99-57CD88BA8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5633" b="32485"/>
          <a:stretch/>
        </p:blipFill>
        <p:spPr>
          <a:xfrm>
            <a:off x="609600" y="1981197"/>
            <a:ext cx="4114800" cy="1981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C80600-4489-4CB7-A116-07A392417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" r="390" b="-1060"/>
          <a:stretch/>
        </p:blipFill>
        <p:spPr>
          <a:xfrm>
            <a:off x="609600" y="1981197"/>
            <a:ext cx="4343400" cy="29718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C8591A-8D17-4400-9B68-F379A396A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635727" y="1889759"/>
            <a:ext cx="4349745" cy="305330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D38F64-5FF6-4CC0-A2EA-EB087CA3868A}"/>
              </a:ext>
            </a:extLst>
          </p:cNvPr>
          <p:cNvSpPr/>
          <p:nvPr/>
        </p:nvSpPr>
        <p:spPr>
          <a:xfrm>
            <a:off x="565751" y="1858049"/>
            <a:ext cx="1828800" cy="2104352"/>
          </a:xfrm>
          <a:prstGeom prst="rect">
            <a:avLst/>
          </a:prstGeom>
          <a:solidFill>
            <a:srgbClr val="D7E4BD">
              <a:alpha val="20000"/>
            </a:srgbClr>
          </a:solidFill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51ABFD-12B3-443C-82D3-72295A3F8542}"/>
              </a:ext>
            </a:extLst>
          </p:cNvPr>
          <p:cNvSpPr/>
          <p:nvPr/>
        </p:nvSpPr>
        <p:spPr>
          <a:xfrm>
            <a:off x="2430780" y="1858049"/>
            <a:ext cx="1455420" cy="2104352"/>
          </a:xfrm>
          <a:prstGeom prst="rect">
            <a:avLst/>
          </a:prstGeom>
          <a:solidFill>
            <a:srgbClr val="8EB4E3">
              <a:alpha val="20000"/>
            </a:srgb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E8C82-DA0C-4EC2-8645-61654336F2FC}"/>
              </a:ext>
            </a:extLst>
          </p:cNvPr>
          <p:cNvSpPr/>
          <p:nvPr/>
        </p:nvSpPr>
        <p:spPr>
          <a:xfrm>
            <a:off x="3916680" y="1853363"/>
            <a:ext cx="1455420" cy="2104352"/>
          </a:xfrm>
          <a:prstGeom prst="rect">
            <a:avLst/>
          </a:prstGeom>
          <a:solidFill>
            <a:srgbClr val="FCD5B5">
              <a:alpha val="20000"/>
            </a:srgb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935D9-4708-46D3-9572-E58E2986AD0F}"/>
              </a:ext>
            </a:extLst>
          </p:cNvPr>
          <p:cNvSpPr txBox="1"/>
          <p:nvPr/>
        </p:nvSpPr>
        <p:spPr>
          <a:xfrm>
            <a:off x="76200" y="5029200"/>
            <a:ext cx="54102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Control signals!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Control unit receives opcode, func3 and func7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Generates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ALUSel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(or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ALUOp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0000"/>
                </a:solidFill>
                <a:latin typeface="+mn-lt"/>
              </a:rPr>
              <a:t>Writeback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0000"/>
                </a:solidFill>
                <a:latin typeface="+mn-lt"/>
              </a:rPr>
              <a:t>Another control signal to enable </a:t>
            </a:r>
            <a:r>
              <a:rPr lang="en-US" sz="1700" dirty="0" err="1">
                <a:solidFill>
                  <a:srgbClr val="FF0000"/>
                </a:solidFill>
                <a:latin typeface="+mn-lt"/>
              </a:rPr>
              <a:t>RegWrite</a:t>
            </a:r>
            <a:endParaRPr lang="en-US" sz="17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137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4" grpId="0" animBg="1"/>
      <p:bldP spid="35" grpId="0" animBg="1"/>
      <p:bldP spid="36" grpId="0" animBg="1"/>
      <p:bldP spid="1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2500DD-DDC2-573C-3EA6-DF6202B8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-358"/>
          <a:stretch/>
        </p:blipFill>
        <p:spPr>
          <a:xfrm>
            <a:off x="152912" y="2007117"/>
            <a:ext cx="4330263" cy="303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3491A-076B-A969-DDA4-879EF2AD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I-type arithmetic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D2B6C-9001-EAA0-1DF6-A47915FF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ECEEB-236D-D99F-888E-63CD8E33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4BCA-E7EA-CE64-5DFB-30C93D24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80608-BFDE-AF39-11F5-ADCDB1E6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884" y="1512940"/>
            <a:ext cx="4445475" cy="281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6CAE0D-1C3A-4BF6-2732-E164DC34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0" y="1935030"/>
            <a:ext cx="4445475" cy="1674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4308A1-E36F-3397-5693-6C269DB15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827" y="3189341"/>
            <a:ext cx="4114258" cy="1458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5F8B7-472E-4E8D-8E6E-25248EB09D54}"/>
              </a:ext>
            </a:extLst>
          </p:cNvPr>
          <p:cNvSpPr txBox="1"/>
          <p:nvPr/>
        </p:nvSpPr>
        <p:spPr>
          <a:xfrm>
            <a:off x="4616281" y="2243319"/>
            <a:ext cx="4374807" cy="4072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600" dirty="0"/>
              <a:t>1. Fetch: </a:t>
            </a:r>
            <a:r>
              <a:rPr lang="en-US" sz="1600" dirty="0" err="1">
                <a:solidFill>
                  <a:srgbClr val="FFC000"/>
                </a:solidFill>
              </a:rPr>
              <a:t>addi</a:t>
            </a:r>
            <a:r>
              <a:rPr lang="en-US" sz="1600" dirty="0">
                <a:solidFill>
                  <a:srgbClr val="FFC000"/>
                </a:solidFill>
              </a:rPr>
              <a:t> t0 t2 28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600" dirty="0"/>
              <a:t>2.1 Decode (parse the instruction and extract different fields): </a:t>
            </a:r>
            <a:r>
              <a:rPr lang="fr-FR" sz="1600" dirty="0">
                <a:solidFill>
                  <a:srgbClr val="FFC000"/>
                </a:solidFill>
              </a:rPr>
              <a:t>rd = t0; rs1 = t2; </a:t>
            </a:r>
            <a:r>
              <a:rPr lang="fr-FR" sz="1600" strike="sngStrike" dirty="0">
                <a:solidFill>
                  <a:srgbClr val="FFC000"/>
                </a:solidFill>
              </a:rPr>
              <a:t>rs2 = t3</a:t>
            </a:r>
            <a:r>
              <a:rPr lang="fr-FR" sz="1600" dirty="0">
                <a:solidFill>
                  <a:srgbClr val="FFC000"/>
                </a:solidFill>
              </a:rPr>
              <a:t>; </a:t>
            </a:r>
            <a:r>
              <a:rPr lang="fr-FR" sz="1600" b="1" i="1" u="sng" dirty="0" err="1">
                <a:solidFill>
                  <a:srgbClr val="FFC000"/>
                </a:solidFill>
              </a:rPr>
              <a:t>imm</a:t>
            </a:r>
            <a:endParaRPr lang="fr-FR" sz="1600" b="1" i="1" u="sng" dirty="0">
              <a:solidFill>
                <a:srgbClr val="FFC000"/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endParaRPr lang="fr-FR" sz="1600" b="1" i="1" u="sng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endParaRPr lang="en-US" sz="1600" dirty="0"/>
          </a:p>
          <a:p>
            <a:pPr>
              <a:spcBef>
                <a:spcPts val="1000"/>
              </a:spcBef>
            </a:pPr>
            <a:r>
              <a:rPr lang="en-US" sz="1600" dirty="0"/>
              <a:t>2.2 Operand fetch (read data): </a:t>
            </a:r>
            <a:r>
              <a:rPr lang="en-US" sz="1600" dirty="0">
                <a:solidFill>
                  <a:srgbClr val="FFC000"/>
                </a:solidFill>
              </a:rPr>
              <a:t>R[t2] </a:t>
            </a:r>
            <a:r>
              <a:rPr lang="en-US" sz="1600" strike="sngStrike" dirty="0">
                <a:solidFill>
                  <a:srgbClr val="FFC000"/>
                </a:solidFill>
              </a:rPr>
              <a:t>R[t3]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b="1" i="1" dirty="0" err="1">
                <a:solidFill>
                  <a:srgbClr val="FFC000"/>
                </a:solidFill>
              </a:rPr>
              <a:t>imm</a:t>
            </a:r>
            <a:endParaRPr lang="en-US" sz="1600" strike="sngStrike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1600" dirty="0"/>
              <a:t>3. Execute (perform operation): </a:t>
            </a:r>
            <a:r>
              <a:rPr lang="en-US" sz="1600" dirty="0">
                <a:solidFill>
                  <a:srgbClr val="FFC000"/>
                </a:solidFill>
              </a:rPr>
              <a:t>R[t2] </a:t>
            </a:r>
            <a:r>
              <a:rPr lang="en-US" sz="1600" strike="sngStrike" dirty="0">
                <a:solidFill>
                  <a:srgbClr val="FFC000"/>
                </a:solidFill>
              </a:rPr>
              <a:t>+ R[t3]</a:t>
            </a:r>
            <a:r>
              <a:rPr lang="en-US" sz="1600" dirty="0">
                <a:solidFill>
                  <a:srgbClr val="FFC000"/>
                </a:solidFill>
              </a:rPr>
              <a:t> + </a:t>
            </a:r>
            <a:r>
              <a:rPr lang="en-US" sz="1600" b="1" i="1" u="sng" dirty="0" err="1">
                <a:solidFill>
                  <a:srgbClr val="FFC000"/>
                </a:solidFill>
              </a:rPr>
              <a:t>imm</a:t>
            </a:r>
            <a:endParaRPr lang="en-US" sz="1600" dirty="0">
              <a:solidFill>
                <a:srgbClr val="FFC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1600" dirty="0"/>
              <a:t>5. Write results back into register: </a:t>
            </a:r>
            <a:r>
              <a:rPr lang="en-US" sz="1600" dirty="0">
                <a:solidFill>
                  <a:srgbClr val="FFC000"/>
                </a:solidFill>
              </a:rPr>
              <a:t>R[t0] = R[t2] </a:t>
            </a:r>
            <a:r>
              <a:rPr lang="en-US" sz="1600" strike="sngStrike" dirty="0">
                <a:solidFill>
                  <a:srgbClr val="FFC000"/>
                </a:solidFill>
              </a:rPr>
              <a:t>+ R[t3]</a:t>
            </a:r>
            <a:r>
              <a:rPr lang="en-US" sz="1600" dirty="0">
                <a:solidFill>
                  <a:srgbClr val="FFC000"/>
                </a:solidFill>
              </a:rPr>
              <a:t> + </a:t>
            </a:r>
            <a:r>
              <a:rPr lang="en-US" sz="1600" b="1" i="1" u="sng" dirty="0" err="1">
                <a:solidFill>
                  <a:srgbClr val="FFC000"/>
                </a:solidFill>
              </a:rPr>
              <a:t>imm</a:t>
            </a:r>
            <a:endParaRPr lang="en-US" sz="1600" b="1" i="1" u="sng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170B61-6E32-4CF3-A1DD-39C97E58F120}"/>
              </a:ext>
            </a:extLst>
          </p:cNvPr>
          <p:cNvGrpSpPr/>
          <p:nvPr/>
        </p:nvGrpSpPr>
        <p:grpSpPr>
          <a:xfrm>
            <a:off x="90353" y="1428845"/>
            <a:ext cx="4480490" cy="3561676"/>
            <a:chOff x="90353" y="1428845"/>
            <a:chExt cx="4480490" cy="35616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A0FF4D-8D0B-E8DD-CC5D-73A34A5C8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7672"/>
            <a:stretch/>
          </p:blipFill>
          <p:spPr>
            <a:xfrm>
              <a:off x="90353" y="1428845"/>
              <a:ext cx="4480490" cy="260061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152EF2-B6EA-414B-A5CF-2A27A4A0D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r="61689" b="943"/>
            <a:stretch/>
          </p:blipFill>
          <p:spPr>
            <a:xfrm>
              <a:off x="112263" y="1428845"/>
              <a:ext cx="1716537" cy="3561676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EE33DF1-77EE-F838-88BB-F57E1C9D74F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535" y="1456954"/>
            <a:ext cx="4396444" cy="35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AFC-5CA7-860E-5A78-31F6A4F2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I-type load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DAF4-A527-10D8-D525-5A9B9EC1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1FD9-4CD8-F73E-FC3F-73C67B5D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FF19-B602-4FA5-86C1-1A1323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CE635-F840-2C52-8924-04C5C9A86B21}"/>
              </a:ext>
            </a:extLst>
          </p:cNvPr>
          <p:cNvSpPr txBox="1"/>
          <p:nvPr/>
        </p:nvSpPr>
        <p:spPr>
          <a:xfrm>
            <a:off x="5812324" y="1436784"/>
            <a:ext cx="32548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we need to change hardware, control, or both?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fetch our instruction?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decode our instruction?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dirty="0"/>
              <a:t> Can we select the operands we need?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(still R[rs1] and immediate)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Do we have support for the operation we’re performing?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YES! (</a:t>
            </a:r>
            <a:r>
              <a:rPr lang="en-US" dirty="0" err="1"/>
              <a:t>ALUSel</a:t>
            </a:r>
            <a:r>
              <a:rPr lang="en-US" dirty="0"/>
              <a:t> = Add)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Can we access memory?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/>
              <a:t>Need to add one!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634A34-ACE8-439C-A19F-D1F9A38D52DE}"/>
              </a:ext>
            </a:extLst>
          </p:cNvPr>
          <p:cNvGrpSpPr/>
          <p:nvPr/>
        </p:nvGrpSpPr>
        <p:grpSpPr>
          <a:xfrm>
            <a:off x="94575" y="1955667"/>
            <a:ext cx="4239681" cy="3579518"/>
            <a:chOff x="94575" y="1955667"/>
            <a:chExt cx="4239681" cy="35795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CE4D6F1-0377-BB5C-BB2E-D97943AD1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277"/>
            <a:stretch/>
          </p:blipFill>
          <p:spPr>
            <a:xfrm>
              <a:off x="94575" y="1955667"/>
              <a:ext cx="4212249" cy="357951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9359A-865A-4F8A-A226-BB747843455A}"/>
                </a:ext>
              </a:extLst>
            </p:cNvPr>
            <p:cNvCxnSpPr/>
            <p:nvPr/>
          </p:nvCxnSpPr>
          <p:spPr>
            <a:xfrm>
              <a:off x="4306824" y="4764024"/>
              <a:ext cx="0" cy="685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159751-79F6-4E6D-BFFD-A2C34C7297F4}"/>
                </a:ext>
              </a:extLst>
            </p:cNvPr>
            <p:cNvCxnSpPr>
              <a:cxnSpLocks/>
            </p:cNvCxnSpPr>
            <p:nvPr/>
          </p:nvCxnSpPr>
          <p:spPr>
            <a:xfrm>
              <a:off x="4328160" y="1984248"/>
              <a:ext cx="6096" cy="10850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0548971-DAE4-4122-99FD-AFCC8BA7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51" y="545925"/>
            <a:ext cx="4272721" cy="855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24658F-2759-4BAF-9741-534835B29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019" t="19872" r="8408"/>
          <a:stretch/>
        </p:blipFill>
        <p:spPr>
          <a:xfrm>
            <a:off x="4270248" y="2667000"/>
            <a:ext cx="990601" cy="28681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3BA279-BA93-4D4D-920B-94C558D0B549}"/>
              </a:ext>
            </a:extLst>
          </p:cNvPr>
          <p:cNvSpPr txBox="1"/>
          <p:nvPr/>
        </p:nvSpPr>
        <p:spPr>
          <a:xfrm>
            <a:off x="152400" y="5573159"/>
            <a:ext cx="4690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Anything else needs to be changed?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/>
              <a:t>Register writeback needs to come from DMEM not ALU output!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9806CB-9577-4217-B115-848381B1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4019" t="-658" r="-889"/>
          <a:stretch/>
        </p:blipFill>
        <p:spPr>
          <a:xfrm>
            <a:off x="4270247" y="1932113"/>
            <a:ext cx="1514645" cy="3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AFC-5CA7-860E-5A78-31F6A4F2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553200" cy="1195386"/>
          </a:xfrm>
        </p:spPr>
        <p:txBody>
          <a:bodyPr/>
          <a:lstStyle/>
          <a:p>
            <a:r>
              <a:rPr lang="en-US" dirty="0"/>
              <a:t>Adding S-type (store) instructions to the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DAF4-A527-10D8-D525-5A9B9EC1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1FD9-4CD8-F73E-FC3F-73C67B5D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FF19-B602-4FA5-86C1-1A1323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70F11-5AE0-A2B8-6AC1-25F86DD2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51" y="1373718"/>
            <a:ext cx="4318759" cy="477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FCE635-F840-2C52-8924-04C5C9A86B21}"/>
              </a:ext>
            </a:extLst>
          </p:cNvPr>
          <p:cNvSpPr txBox="1"/>
          <p:nvPr/>
        </p:nvSpPr>
        <p:spPr>
          <a:xfrm>
            <a:off x="5834398" y="1955667"/>
            <a:ext cx="32548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What do we need to change to support storing?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Do we need to update R[</a:t>
            </a:r>
            <a:r>
              <a:rPr lang="en-US" dirty="0" err="1"/>
              <a:t>rd</a:t>
            </a:r>
            <a:r>
              <a:rPr lang="en-US" dirty="0"/>
              <a:t>]?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No! Stores don’t write back to register file!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Need a new control bit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dirty="0"/>
              <a:t>What gets stored in DMEM?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R[rs2]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A788E7-D5C3-4CEC-A0D7-C9AFABEC1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" r="-378"/>
          <a:stretch/>
        </p:blipFill>
        <p:spPr>
          <a:xfrm>
            <a:off x="122008" y="1955667"/>
            <a:ext cx="5631108" cy="3579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C8CD4F-9944-AA00-EF30-03BE1FA804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32" y="1923288"/>
            <a:ext cx="5637206" cy="3579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85368-88C5-4B93-9E13-B7021E111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51" y="545925"/>
            <a:ext cx="4272721" cy="8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2079-AB17-48E1-3081-DE608581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instructions are still remaining?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31D5-4CE4-F685-1E40-8854E74C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77" y="2843212"/>
            <a:ext cx="4602422" cy="33289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Change program flow: Jumps and branching!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key features do they require?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Modify the PC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01751-D7CA-E1C2-364A-51291A3E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97378-D5AA-61ED-6D05-AE221087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CF0A2-F2FB-068E-C2F9-9291F541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44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9B47C0-284F-6557-9753-505980B06ACA}"/>
              </a:ext>
            </a:extLst>
          </p:cNvPr>
          <p:cNvSpPr txBox="1">
            <a:spLocks/>
          </p:cNvSpPr>
          <p:nvPr/>
        </p:nvSpPr>
        <p:spPr>
          <a:xfrm>
            <a:off x="76876" y="1864719"/>
            <a:ext cx="8972549" cy="9285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Done:    </a:t>
            </a:r>
            <a:r>
              <a:rPr lang="en-US" sz="1800" u="sng" dirty="0"/>
              <a:t>R-type arithmetic, I-type arithmetic</a:t>
            </a:r>
            <a:r>
              <a:rPr lang="en-US" sz="1800" dirty="0"/>
              <a:t>,        </a:t>
            </a:r>
            <a:r>
              <a:rPr lang="en-US" sz="1800" u="sng" dirty="0"/>
              <a:t>I-type load and I-type store</a:t>
            </a:r>
          </a:p>
          <a:p>
            <a:pPr marL="0" indent="0">
              <a:buNone/>
            </a:pPr>
            <a:r>
              <a:rPr lang="en-US" sz="1800" dirty="0"/>
              <a:t>                                 Modify registers                                  Modify memory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F50959-81C5-C3E3-4BC5-B12735EC1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703" y="2793307"/>
            <a:ext cx="4602421" cy="293251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00C34BC-AEBC-3D53-4FF0-8B86BADEA70A}"/>
              </a:ext>
            </a:extLst>
          </p:cNvPr>
          <p:cNvSpPr/>
          <p:nvPr/>
        </p:nvSpPr>
        <p:spPr>
          <a:xfrm>
            <a:off x="5022056" y="2640369"/>
            <a:ext cx="728663" cy="7500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1F85-C08C-E6A9-5743-BAADC16B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branches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1C14C-48FC-75D7-FB44-6AB6CB7A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3BA55-DB54-CBAA-0166-B9B63A34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5BFEF-EB13-D8B1-B082-E8232B47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A4471-782E-BF45-BEE9-44E525D1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936" y="911460"/>
            <a:ext cx="6050228" cy="547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F2120-BF43-9C96-62C1-A72FD8059A48}"/>
              </a:ext>
            </a:extLst>
          </p:cNvPr>
          <p:cNvSpPr txBox="1"/>
          <p:nvPr/>
        </p:nvSpPr>
        <p:spPr>
          <a:xfrm>
            <a:off x="5329237" y="1722158"/>
            <a:ext cx="372018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50" dirty="0">
                <a:solidFill>
                  <a:srgbClr val="FF0000"/>
                </a:solidFill>
              </a:rPr>
              <a:t>What operations do we need for branching?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50" dirty="0"/>
              <a:t>Comparison (R[rs1] == R[rs2])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50" dirty="0"/>
              <a:t>Addition (PC = PC + </a:t>
            </a:r>
            <a:r>
              <a:rPr lang="en-US" sz="1550" dirty="0" err="1"/>
              <a:t>Imm</a:t>
            </a:r>
            <a:r>
              <a:rPr lang="en-US" sz="1550" dirty="0"/>
              <a:t>)</a:t>
            </a:r>
          </a:p>
          <a:p>
            <a:r>
              <a:rPr lang="en-US" sz="1550" dirty="0">
                <a:solidFill>
                  <a:srgbClr val="FF0000"/>
                </a:solidFill>
              </a:rPr>
              <a:t>Do we have the required hardware already?</a:t>
            </a:r>
          </a:p>
          <a:p>
            <a:r>
              <a:rPr lang="en-US" sz="1550" dirty="0"/>
              <a:t>Our ALU can do one of these, but not both! We need to add more hardware!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D5E27-8EF6-A838-AE40-B9E70E39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61" y="3973946"/>
            <a:ext cx="1507542" cy="2579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2DF898-038D-3478-2B3C-AF9EE952FA2A}"/>
              </a:ext>
            </a:extLst>
          </p:cNvPr>
          <p:cNvSpPr txBox="1"/>
          <p:nvPr/>
        </p:nvSpPr>
        <p:spPr>
          <a:xfrm>
            <a:off x="6965219" y="3962400"/>
            <a:ext cx="21414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BrEq</a:t>
            </a:r>
            <a:r>
              <a:rPr lang="en-US" sz="1600" dirty="0"/>
              <a:t> = 1, if A=B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BrLT</a:t>
            </a:r>
            <a:r>
              <a:rPr lang="en-US" sz="1600" dirty="0"/>
              <a:t> = 1, if A &lt; 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BrUn</a:t>
            </a:r>
            <a:r>
              <a:rPr lang="en-US" sz="1600" dirty="0"/>
              <a:t> = 1 selects unsigned comparison for </a:t>
            </a:r>
            <a:r>
              <a:rPr lang="en-US" sz="1600" dirty="0" err="1"/>
              <a:t>BrLT</a:t>
            </a:r>
            <a:r>
              <a:rPr lang="en-US" sz="1600" dirty="0"/>
              <a:t>, 0 = signed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“Output” control signals are used to set other controls!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0CB618-A6B9-783D-1A32-2B60A99B2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1" y="1932052"/>
            <a:ext cx="5188460" cy="3354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D02080-8D52-A14C-B78A-C93364635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" y="1932052"/>
            <a:ext cx="5188460" cy="3354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DBF1DD-93BB-F0DD-A25B-1703D5321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6" y="1953483"/>
            <a:ext cx="5231552" cy="33058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2D8E83-DE1F-4C36-BBC6-D036B978920F}"/>
              </a:ext>
            </a:extLst>
          </p:cNvPr>
          <p:cNvSpPr txBox="1"/>
          <p:nvPr/>
        </p:nvSpPr>
        <p:spPr>
          <a:xfrm>
            <a:off x="-10728" y="5429747"/>
            <a:ext cx="4727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How many more </a:t>
            </a:r>
            <a:r>
              <a:rPr lang="en-US" sz="1800" dirty="0" err="1">
                <a:solidFill>
                  <a:srgbClr val="FF0000"/>
                </a:solidFill>
              </a:rPr>
              <a:t>muxes</a:t>
            </a:r>
            <a:r>
              <a:rPr lang="en-US" sz="1800" dirty="0">
                <a:solidFill>
                  <a:srgbClr val="FF0000"/>
                </a:solidFill>
              </a:rPr>
              <a:t> do we need to complete the </a:t>
            </a:r>
            <a:r>
              <a:rPr lang="en-US" sz="1800" dirty="0" err="1">
                <a:solidFill>
                  <a:srgbClr val="FF0000"/>
                </a:solidFill>
              </a:rPr>
              <a:t>datapath</a:t>
            </a:r>
            <a:r>
              <a:rPr lang="en-US" sz="1800" dirty="0">
                <a:solidFill>
                  <a:srgbClr val="FF0000"/>
                </a:solidFill>
              </a:rPr>
              <a:t> for </a:t>
            </a:r>
            <a:r>
              <a:rPr lang="en-US" sz="1800" dirty="0" err="1">
                <a:solidFill>
                  <a:srgbClr val="FF0000"/>
                </a:solidFill>
              </a:rPr>
              <a:t>beq</a:t>
            </a:r>
            <a:r>
              <a:rPr lang="en-US" sz="1800" dirty="0">
                <a:solidFill>
                  <a:srgbClr val="FF0000"/>
                </a:solidFill>
              </a:rPr>
              <a:t> support?</a:t>
            </a:r>
          </a:p>
        </p:txBody>
      </p:sp>
    </p:spTree>
    <p:extLst>
      <p:ext uri="{BB962C8B-B14F-4D97-AF65-F5344CB8AC3E}">
        <p14:creationId xmlns:p14="http://schemas.microsoft.com/office/powerpoint/2010/main" val="410448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4630F-58BA-5A04-C746-E5653652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48" y="963847"/>
            <a:ext cx="6207952" cy="788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0A9A25-77C7-67D7-14CC-8D6ED1FF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5" y="1864558"/>
            <a:ext cx="5799019" cy="3643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CEB0FD-202E-6BB6-3317-B6DE86F9F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5" y="1845334"/>
            <a:ext cx="5799019" cy="3663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ED18BE-DEB8-C446-F101-FA27AD50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jumps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5D3BB-DA68-0EAE-7D61-0B6FAC6F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741C3-9077-FE49-31ED-BB64F3720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E936-19A6-86AB-6D26-33C625C2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5B577-646A-3522-CABC-873C49890CC7}"/>
              </a:ext>
            </a:extLst>
          </p:cNvPr>
          <p:cNvSpPr txBox="1"/>
          <p:nvPr/>
        </p:nvSpPr>
        <p:spPr>
          <a:xfrm>
            <a:off x="5893594" y="1963688"/>
            <a:ext cx="3155831" cy="443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600" dirty="0"/>
              <a:t>JALR </a:t>
            </a:r>
            <a:r>
              <a:rPr lang="en-US" sz="1600" dirty="0" err="1"/>
              <a:t>rd</a:t>
            </a:r>
            <a:r>
              <a:rPr lang="en-US" sz="1600" dirty="0"/>
              <a:t>, </a:t>
            </a:r>
            <a:r>
              <a:rPr lang="en-US" sz="1600" dirty="0" err="1"/>
              <a:t>rs</a:t>
            </a:r>
            <a:r>
              <a:rPr lang="en-US" sz="1600" dirty="0"/>
              <a:t>, immediate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How many operations do we need to perform?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 we need more hardware to implement them, like </a:t>
            </a:r>
            <a:r>
              <a:rPr lang="en-US" sz="1600" i="1" dirty="0" err="1">
                <a:solidFill>
                  <a:srgbClr val="FF0000"/>
                </a:solidFill>
              </a:rPr>
              <a:t>beq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  <a:endParaRPr lang="en-US" sz="1600" dirty="0"/>
          </a:p>
          <a:p>
            <a:pPr marL="214313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Write PC+4 to Reg[</a:t>
            </a:r>
            <a:r>
              <a:rPr lang="en-US" sz="1600" dirty="0" err="1"/>
              <a:t>rd</a:t>
            </a:r>
            <a:r>
              <a:rPr lang="en-US" sz="1600" dirty="0"/>
              <a:t>]</a:t>
            </a:r>
          </a:p>
          <a:p>
            <a:pPr marL="557213" lvl="1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Change writeback mux to accommodate another source</a:t>
            </a:r>
          </a:p>
          <a:p>
            <a:pPr marL="214313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PC = Reg[rs1] + immediate</a:t>
            </a:r>
          </a:p>
          <a:p>
            <a:pPr marL="214313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Uses same </a:t>
            </a:r>
            <a:r>
              <a:rPr lang="en-US" sz="1600" dirty="0" err="1">
                <a:solidFill>
                  <a:srgbClr val="FF0000"/>
                </a:solidFill>
              </a:rPr>
              <a:t>immediates</a:t>
            </a:r>
            <a:r>
              <a:rPr lang="en-US" sz="1600" dirty="0">
                <a:solidFill>
                  <a:srgbClr val="FF0000"/>
                </a:solidFill>
              </a:rPr>
              <a:t> as arithmetic and loads</a:t>
            </a:r>
          </a:p>
          <a:p>
            <a:pPr marL="557213" lvl="1" indent="-21431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 multiplication of </a:t>
            </a:r>
            <a:r>
              <a:rPr lang="en-US" sz="1600" dirty="0" err="1"/>
              <a:t>imm</a:t>
            </a:r>
            <a:r>
              <a:rPr lang="en-US" sz="1600" dirty="0"/>
              <a:t> by 2 for alignment (for </a:t>
            </a:r>
            <a:r>
              <a:rPr lang="en-US" sz="1600" dirty="0" err="1"/>
              <a:t>jalr</a:t>
            </a:r>
            <a:r>
              <a:rPr lang="en-US" sz="16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3918F-95D2-466F-B27D-8C43ABEAA5D6}"/>
              </a:ext>
            </a:extLst>
          </p:cNvPr>
          <p:cNvSpPr txBox="1"/>
          <p:nvPr/>
        </p:nvSpPr>
        <p:spPr>
          <a:xfrm>
            <a:off x="152400" y="5585243"/>
            <a:ext cx="327660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dirty="0">
                <a:solidFill>
                  <a:srgbClr val="FF0000"/>
                </a:solidFill>
              </a:rPr>
              <a:t>Should we skip alignment?</a:t>
            </a:r>
            <a:endParaRPr lang="en-US" dirty="0"/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FF0000"/>
                </a:solidFill>
              </a:rPr>
              <a:t>How do we ensure alignment?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2C70D-7F9D-4F5A-8073-3DC2CA40D9EE}"/>
              </a:ext>
            </a:extLst>
          </p:cNvPr>
          <p:cNvSpPr txBox="1"/>
          <p:nvPr/>
        </p:nvSpPr>
        <p:spPr>
          <a:xfrm>
            <a:off x="3317748" y="5594766"/>
            <a:ext cx="163830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/>
              <a:t>No!</a:t>
            </a:r>
          </a:p>
          <a:p>
            <a:pPr>
              <a:spcBef>
                <a:spcPts val="1000"/>
              </a:spcBef>
            </a:pPr>
            <a:r>
              <a:rPr lang="en-US" dirty="0"/>
              <a:t>Mask bit 0!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D9E20A-DFB0-40FD-A9C4-215B0B38AFB2}"/>
              </a:ext>
            </a:extLst>
          </p:cNvPr>
          <p:cNvSpPr/>
          <p:nvPr/>
        </p:nvSpPr>
        <p:spPr>
          <a:xfrm>
            <a:off x="161544" y="2578608"/>
            <a:ext cx="304800" cy="313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AEC9-D194-6E8C-0FC0-DB77AA98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entire RISC-V RV32l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2DB7D-5F11-0A81-2D85-999C3BB4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1F2E3-C8AE-0F32-0860-9FC90A1C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0B5FA-5713-2D45-0D98-57A2E10B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58C48-1849-9A07-AFF4-34F4AC13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5" y="1369814"/>
            <a:ext cx="8108269" cy="51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40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F341-9ADA-46E4-9100-9B9AB3FB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control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D014-6776-4154-9461-34D63FED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control logic combinational or sequential?</a:t>
            </a:r>
          </a:p>
          <a:p>
            <a:r>
              <a:rPr lang="en-US" dirty="0"/>
              <a:t>Control signals do not depend on previous state!</a:t>
            </a:r>
          </a:p>
          <a:p>
            <a:r>
              <a:rPr lang="en-US" dirty="0"/>
              <a:t>Hierarchical:</a:t>
            </a:r>
          </a:p>
          <a:p>
            <a:r>
              <a:rPr lang="en-US" dirty="0"/>
              <a:t>Level 1:</a:t>
            </a:r>
            <a:br>
              <a:rPr lang="en-US" dirty="0"/>
            </a:br>
            <a:r>
              <a:rPr lang="en-US" dirty="0"/>
              <a:t>opcode based</a:t>
            </a:r>
            <a:br>
              <a:rPr lang="en-US" dirty="0"/>
            </a:br>
            <a:r>
              <a:rPr lang="en-US" dirty="0"/>
              <a:t>(instruction class)</a:t>
            </a:r>
          </a:p>
          <a:p>
            <a:r>
              <a:rPr lang="en-US" dirty="0"/>
              <a:t>Higher levels:</a:t>
            </a:r>
            <a:br>
              <a:rPr lang="en-US" dirty="0"/>
            </a:br>
            <a:r>
              <a:rPr lang="en-US" dirty="0"/>
              <a:t>func3, func7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C7834-373B-490E-8664-14217710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47CF0-2DD4-4680-A900-A9072B41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23A-7A88-42F2-934D-41CAE3F2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47" y="2940049"/>
            <a:ext cx="5588173" cy="35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5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FF55-4D47-4C59-91E5-C684FBED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control truth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29ED-F826-43B2-B3DC-5E00C194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1432E-F5FE-4A92-B9B0-26749E73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A223824-5C5D-48D6-8051-F9FC5BE03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7813"/>
          <a:stretch/>
        </p:blipFill>
        <p:spPr>
          <a:xfrm>
            <a:off x="674832" y="1686687"/>
            <a:ext cx="7794333" cy="611187"/>
          </a:xfrm>
          <a:prstGeom prst="rect">
            <a:avLst/>
          </a:prstGeom>
        </p:spPr>
      </p:pic>
      <p:pic>
        <p:nvPicPr>
          <p:cNvPr id="22" name="Content Placeholder 20">
            <a:extLst>
              <a:ext uri="{FF2B5EF4-FFF2-40B4-BE49-F238E27FC236}">
                <a16:creationId xmlns:a16="http://schemas.microsoft.com/office/drawing/2014/main" id="{9731A17B-40ED-416C-A29C-7FB978196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177"/>
          <a:stretch/>
        </p:blipFill>
        <p:spPr bwMode="auto">
          <a:xfrm>
            <a:off x="674832" y="1686686"/>
            <a:ext cx="7794333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Content Placeholder 20">
            <a:extLst>
              <a:ext uri="{FF2B5EF4-FFF2-40B4-BE49-F238E27FC236}">
                <a16:creationId xmlns:a16="http://schemas.microsoft.com/office/drawing/2014/main" id="{9E05D76A-E542-4693-9731-1D129CB97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90083" b="13362"/>
          <a:stretch/>
        </p:blipFill>
        <p:spPr bwMode="auto">
          <a:xfrm>
            <a:off x="674832" y="1686686"/>
            <a:ext cx="772968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Content Placeholder 20">
            <a:extLst>
              <a:ext uri="{FF2B5EF4-FFF2-40B4-BE49-F238E27FC236}">
                <a16:creationId xmlns:a16="http://schemas.microsoft.com/office/drawing/2014/main" id="{0A42CB33-4A3A-4711-8C5F-9A58E65A7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22822" b="64991"/>
          <a:stretch/>
        </p:blipFill>
        <p:spPr bwMode="auto">
          <a:xfrm>
            <a:off x="1447800" y="2831274"/>
            <a:ext cx="7021364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Content Placeholder 20">
            <a:extLst>
              <a:ext uri="{FF2B5EF4-FFF2-40B4-BE49-F238E27FC236}">
                <a16:creationId xmlns:a16="http://schemas.microsoft.com/office/drawing/2014/main" id="{CDFE1767-4CDA-4C92-8E77-BD5CE2864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33457" b="54356"/>
          <a:stretch/>
        </p:blipFill>
        <p:spPr bwMode="auto">
          <a:xfrm>
            <a:off x="1447800" y="3364674"/>
            <a:ext cx="7021364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Content Placeholder 20">
            <a:extLst>
              <a:ext uri="{FF2B5EF4-FFF2-40B4-BE49-F238E27FC236}">
                <a16:creationId xmlns:a16="http://schemas.microsoft.com/office/drawing/2014/main" id="{61E0C745-0D84-454B-9A48-9442EE95F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44077" b="43736"/>
          <a:stretch/>
        </p:blipFill>
        <p:spPr bwMode="auto">
          <a:xfrm>
            <a:off x="1447799" y="3896486"/>
            <a:ext cx="7021364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Content Placeholder 20">
            <a:extLst>
              <a:ext uri="{FF2B5EF4-FFF2-40B4-BE49-F238E27FC236}">
                <a16:creationId xmlns:a16="http://schemas.microsoft.com/office/drawing/2014/main" id="{F6B7EBBC-8266-4CFF-9596-66B869F09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56263" b="33101"/>
          <a:stretch/>
        </p:blipFill>
        <p:spPr bwMode="auto">
          <a:xfrm>
            <a:off x="1447799" y="4507672"/>
            <a:ext cx="7021364" cy="5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Content Placeholder 20">
            <a:extLst>
              <a:ext uri="{FF2B5EF4-FFF2-40B4-BE49-F238E27FC236}">
                <a16:creationId xmlns:a16="http://schemas.microsoft.com/office/drawing/2014/main" id="{D264ADD3-B5F4-498C-9040-845069BEE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68597" b="20767"/>
          <a:stretch/>
        </p:blipFill>
        <p:spPr bwMode="auto">
          <a:xfrm>
            <a:off x="1447798" y="5118860"/>
            <a:ext cx="7021364" cy="5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Content Placeholder 20">
            <a:extLst>
              <a:ext uri="{FF2B5EF4-FFF2-40B4-BE49-F238E27FC236}">
                <a16:creationId xmlns:a16="http://schemas.microsoft.com/office/drawing/2014/main" id="{82859C6F-45F3-45B7-9D16-04ACEDC89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7" t="79232" b="14690"/>
          <a:stretch/>
        </p:blipFill>
        <p:spPr bwMode="auto">
          <a:xfrm>
            <a:off x="1447798" y="5650672"/>
            <a:ext cx="7021364" cy="30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8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17"/>
          <a:stretch/>
        </p:blipFill>
        <p:spPr>
          <a:xfrm>
            <a:off x="1023442" y="1852260"/>
            <a:ext cx="7097115" cy="2829426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79ADDB5-955B-4260-B587-3EDD238D66EE}"/>
              </a:ext>
            </a:extLst>
          </p:cNvPr>
          <p:cNvSpPr txBox="1">
            <a:spLocks/>
          </p:cNvSpPr>
          <p:nvPr/>
        </p:nvSpPr>
        <p:spPr bwMode="auto">
          <a:xfrm>
            <a:off x="152400" y="4799011"/>
            <a:ext cx="8839200" cy="160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opcode: instruction class (e.g., integer ALU)</a:t>
            </a:r>
          </a:p>
          <a:p>
            <a:r>
              <a:rPr lang="en-US" dirty="0"/>
              <a:t>funct3: selects ALU operation group</a:t>
            </a:r>
          </a:p>
          <a:p>
            <a:r>
              <a:rPr lang="en-US" dirty="0">
                <a:solidFill>
                  <a:srgbClr val="FF0000"/>
                </a:solidFill>
              </a:rPr>
              <a:t>funct7: refines operation (e.g., add vs sub)</a:t>
            </a:r>
          </a:p>
        </p:txBody>
      </p:sp>
    </p:spTree>
    <p:extLst>
      <p:ext uri="{BB962C8B-B14F-4D97-AF65-F5344CB8AC3E}">
        <p14:creationId xmlns:p14="http://schemas.microsoft.com/office/powerpoint/2010/main" val="2045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7278-2E6E-45B8-8E10-C42B822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control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378B-2C72-4014-BC72-3273ED997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Combinational hardwired logic</a:t>
            </a:r>
          </a:p>
          <a:p>
            <a:r>
              <a:rPr lang="en-US" dirty="0"/>
              <a:t>Programmable (ROM / PLA based)</a:t>
            </a:r>
          </a:p>
          <a:p>
            <a:endParaRPr lang="en-US" dirty="0"/>
          </a:p>
          <a:p>
            <a:r>
              <a:rPr lang="en-US" dirty="0"/>
              <a:t>What are the trade-offs?</a:t>
            </a:r>
          </a:p>
          <a:p>
            <a:endParaRPr lang="en-US" dirty="0"/>
          </a:p>
          <a:p>
            <a:r>
              <a:rPr lang="en-US" dirty="0"/>
              <a:t>Combinational:</a:t>
            </a:r>
          </a:p>
          <a:p>
            <a:pPr lvl="1"/>
            <a:r>
              <a:rPr lang="en-US" dirty="0"/>
              <a:t>Hardwired, so cannot be modified</a:t>
            </a:r>
          </a:p>
          <a:p>
            <a:pPr lvl="1"/>
            <a:r>
              <a:rPr lang="en-US" dirty="0"/>
              <a:t>Less expensive</a:t>
            </a:r>
          </a:p>
          <a:p>
            <a:pPr lvl="1"/>
            <a:endParaRPr lang="en-US" dirty="0"/>
          </a:p>
          <a:p>
            <a:r>
              <a:rPr lang="en-US" dirty="0"/>
              <a:t>Programmable:</a:t>
            </a:r>
          </a:p>
          <a:p>
            <a:pPr lvl="1"/>
            <a:r>
              <a:rPr lang="en-US" dirty="0"/>
              <a:t>Fix errors</a:t>
            </a:r>
          </a:p>
          <a:p>
            <a:pPr lvl="1"/>
            <a:r>
              <a:rPr lang="en-US" dirty="0"/>
              <a:t>Add new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EF52-5C40-413E-8A3E-C8A07BF0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170FF-FD41-43D8-B3E0-5EA4E3F1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9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D124-7BE6-40E5-D3C7-3D674BAC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 based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7451F-E7AA-B672-6A27-832989C2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1D90D-333A-B6B0-C7CA-FD219223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5BC1-8343-656C-102E-E5F9574B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DF031-A338-43D5-EE92-9D10E1975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9" b="6952"/>
          <a:stretch/>
        </p:blipFill>
        <p:spPr>
          <a:xfrm>
            <a:off x="1228725" y="1828799"/>
            <a:ext cx="668655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5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D124-7BE6-40E5-D3C7-3D674BAC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 based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7451F-E7AA-B672-6A27-832989C2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3859-67C5-4393-B6C2-556CF3F770C0}" type="datetime3">
              <a:rPr lang="en-US" smtClean="0"/>
              <a:t>6 February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1D90D-333A-B6B0-C7CA-FD219223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ELL305: Computer Architecture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15BC1-8343-656C-102E-E5F9574B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3541-01C1-4CA5-B68F-FEE868C7D1AF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2B92D-158E-F38E-941E-07B9A01C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9" y="1555099"/>
            <a:ext cx="6102442" cy="3747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D6D397-D7C0-6B0C-7216-919ED6E0D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793" y="1529380"/>
            <a:ext cx="5353098" cy="551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B1216-F01D-4C6F-8E24-0E4555C82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232" y="2997311"/>
            <a:ext cx="5588173" cy="35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4F9C-81A3-41AC-AABB-245198BC1777}"/>
              </a:ext>
            </a:extLst>
          </p:cNvPr>
          <p:cNvSpPr txBox="1"/>
          <p:nvPr/>
        </p:nvSpPr>
        <p:spPr>
          <a:xfrm>
            <a:off x="-64008" y="5937504"/>
            <a:ext cx="4590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Think of new instructions that you can design with this </a:t>
            </a:r>
            <a:r>
              <a:rPr lang="en-US" b="1" dirty="0" err="1">
                <a:solidFill>
                  <a:srgbClr val="FF0000"/>
                </a:solidFill>
              </a:rPr>
              <a:t>datapath</a:t>
            </a:r>
            <a:r>
              <a:rPr lang="en-US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84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B617-DA67-493B-AFEC-150EEF91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9FB2-E600-4161-A3EE-5D8C4AAA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B2B6F-6F98-48A0-B1D2-2459EE03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BCFDC0-DBC1-45D1-AA33-8710B9646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" y="82549"/>
            <a:ext cx="7610898" cy="4795581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BF3ECC98-5FC5-4C1F-AA6D-F7AED6806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32995"/>
          <a:stretch/>
        </p:blipFill>
        <p:spPr bwMode="auto">
          <a:xfrm>
            <a:off x="648199" y="4267200"/>
            <a:ext cx="8495802" cy="219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91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C562E5-8AAC-4181-A35B-D20B9A78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29"/>
          <a:stretch/>
        </p:blipFill>
        <p:spPr>
          <a:xfrm>
            <a:off x="-1" y="1857916"/>
            <a:ext cx="7369796" cy="3457258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26681" r="-400" b="66627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3E94A-AF3C-4F5A-BA07-8F772D359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99" b="49793"/>
          <a:stretch/>
        </p:blipFill>
        <p:spPr>
          <a:xfrm>
            <a:off x="1785104" y="5194998"/>
            <a:ext cx="7358895" cy="16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FC67-3460-4491-B6D0-8B9E2844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 quirks?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66A0-CEA0-48EF-9E83-CE651262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743199"/>
            <a:ext cx="8839200" cy="37179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happened to func7 in I-type arithmetic?</a:t>
            </a:r>
          </a:p>
          <a:p>
            <a:r>
              <a:rPr lang="en-US" dirty="0"/>
              <a:t>Why not use the same encoding logic for operation?</a:t>
            </a:r>
          </a:p>
          <a:p>
            <a:r>
              <a:rPr lang="en-US" dirty="0"/>
              <a:t>I-types prefer more bits for </a:t>
            </a:r>
            <a:r>
              <a:rPr lang="en-US" dirty="0" err="1"/>
              <a:t>Imm</a:t>
            </a:r>
            <a:endParaRPr lang="en-US" dirty="0"/>
          </a:p>
          <a:p>
            <a:r>
              <a:rPr lang="en-US" dirty="0"/>
              <a:t>Why not remove func7 from R-type also?</a:t>
            </a:r>
          </a:p>
          <a:p>
            <a:r>
              <a:rPr lang="en-US" dirty="0"/>
              <a:t>Fewer R-type instructions supported (currently 10 R-type instructions, so 3 func3 bits insufficient)</a:t>
            </a:r>
          </a:p>
          <a:p>
            <a:r>
              <a:rPr lang="en-US" dirty="0"/>
              <a:t>I-type does not have </a:t>
            </a:r>
            <a:r>
              <a:rPr lang="en-US" dirty="0" err="1"/>
              <a:t>subi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and jugglery for shifts</a:t>
            </a:r>
            <a:r>
              <a:rPr lang="en-US" dirty="0"/>
              <a:t>)</a:t>
            </a:r>
          </a:p>
          <a:p>
            <a:r>
              <a:rPr lang="en-US" dirty="0"/>
              <a:t>Hierarchical decoding – next class!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AC0AF-5699-446F-9E19-CD8C0BA4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681F8-FD37-4288-A3A2-817AB114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5A31F5-594F-4C22-9333-42386EAA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17" b="65811"/>
          <a:stretch/>
        </p:blipFill>
        <p:spPr bwMode="auto">
          <a:xfrm>
            <a:off x="131064" y="1446210"/>
            <a:ext cx="8753812" cy="5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B04911C-EE10-429B-A9A2-8815F86D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23178" r="-515" b="70932"/>
          <a:stretch/>
        </p:blipFill>
        <p:spPr bwMode="auto">
          <a:xfrm>
            <a:off x="131064" y="2158939"/>
            <a:ext cx="9076944" cy="32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9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966B-3027-496E-A874-5715A11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F30-3C40-49A3-B1EC-35224FCC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9FE2E-B71B-4B7A-9EA5-3658E6E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2C86BB-F555-440B-957C-89020C61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3" b="73969"/>
          <a:stretch/>
        </p:blipFill>
        <p:spPr bwMode="auto">
          <a:xfrm>
            <a:off x="-36576" y="1016030"/>
            <a:ext cx="9144000" cy="77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8E49C5-CA30-471D-9AEA-6CF8F4598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t="45812" r="-400" b="47496"/>
          <a:stretch/>
        </p:blipFill>
        <p:spPr bwMode="auto">
          <a:xfrm>
            <a:off x="-1" y="1542826"/>
            <a:ext cx="91440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CDC1CF-D8FB-4C91-928E-E96B683A8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786"/>
          <a:stretch/>
        </p:blipFill>
        <p:spPr>
          <a:xfrm>
            <a:off x="267576" y="2066036"/>
            <a:ext cx="8535696" cy="113202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0FB649-B672-44ED-BAAC-B9B1C6238FC4}"/>
              </a:ext>
            </a:extLst>
          </p:cNvPr>
          <p:cNvSpPr txBox="1">
            <a:spLocks/>
          </p:cNvSpPr>
          <p:nvPr/>
        </p:nvSpPr>
        <p:spPr bwMode="auto">
          <a:xfrm>
            <a:off x="152400" y="3429000"/>
            <a:ext cx="8839200" cy="30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More quirks!</a:t>
            </a:r>
          </a:p>
          <a:p>
            <a:r>
              <a:rPr lang="en-US" dirty="0"/>
              <a:t>Why is </a:t>
            </a:r>
            <a:r>
              <a:rPr lang="en-US" dirty="0" err="1"/>
              <a:t>imm</a:t>
            </a:r>
            <a:r>
              <a:rPr lang="en-US" dirty="0"/>
              <a:t> split?</a:t>
            </a:r>
          </a:p>
          <a:p>
            <a:r>
              <a:rPr lang="en-US" dirty="0"/>
              <a:t>Prefer rs1, rs2, </a:t>
            </a:r>
            <a:r>
              <a:rPr lang="en-US" dirty="0" err="1"/>
              <a:t>rd</a:t>
            </a:r>
            <a:r>
              <a:rPr lang="en-US" dirty="0"/>
              <a:t> (whenever required) in the fixed locations – simplifies decoding circuit</a:t>
            </a:r>
          </a:p>
        </p:txBody>
      </p:sp>
    </p:spTree>
    <p:extLst>
      <p:ext uri="{BB962C8B-B14F-4D97-AF65-F5344CB8AC3E}">
        <p14:creationId xmlns:p14="http://schemas.microsoft.com/office/powerpoint/2010/main" val="17630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AE62-8879-4367-AA6C-5EC0289C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D0724A1-09FF-47B3-87F9-37F3A3D68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993498"/>
              </p:ext>
            </p:extLst>
          </p:nvPr>
        </p:nvGraphicFramePr>
        <p:xfrm>
          <a:off x="304800" y="1067218"/>
          <a:ext cx="8458200" cy="5714582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322488432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1501074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1981313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41526552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7412747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50862817"/>
                    </a:ext>
                  </a:extLst>
                </a:gridCol>
              </a:tblGrid>
              <a:tr h="275754">
                <a:tc>
                  <a:txBody>
                    <a:bodyPr/>
                    <a:lstStyle/>
                    <a:p>
                      <a:r>
                        <a:rPr lang="en-US" sz="1300" b="1"/>
                        <a:t>Opcode (binary)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Opcode (hex)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Instruction Class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Format(s)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funct3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Role of funct7</a:t>
                      </a:r>
                      <a:endParaRPr lang="en-US" sz="1300"/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668729"/>
                  </a:ext>
                </a:extLst>
              </a:tr>
              <a:tr h="915699">
                <a:tc>
                  <a:txBody>
                    <a:bodyPr/>
                    <a:lstStyle/>
                    <a:p>
                      <a:r>
                        <a:rPr lang="en-US" sz="1300"/>
                        <a:t>0110011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register–register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ALU operation group (ADD/SUB, AND/OR, shifts, SLT)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Distinguishes operations sharing same funct3 (e.g., ADD vs SUB, SRL vs SRA)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0272"/>
                  </a:ext>
                </a:extLst>
              </a:tr>
              <a:tr h="748474">
                <a:tc>
                  <a:txBody>
                    <a:bodyPr/>
                    <a:lstStyle/>
                    <a:p>
                      <a:r>
                        <a:rPr lang="en-US" sz="1300"/>
                        <a:t>0010011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Integer register–immediate ALU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immediate ALU operation (ADDI, ANDI, ORI, shifts)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Used only for shift immediates (slli, srli, srai)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483226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 dirty="0"/>
                        <a:t>0000011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0x03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load width (lb, lh, lw,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0152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0x23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Stores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store width (sb, sh, sw)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716223"/>
                  </a:ext>
                </a:extLst>
              </a:tr>
              <a:tr h="630293">
                <a:tc>
                  <a:txBody>
                    <a:bodyPr/>
                    <a:lstStyle/>
                    <a:p>
                      <a:r>
                        <a:rPr lang="en-US" sz="1300"/>
                        <a:t>1100011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Conditional branches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B-type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/>
                        <a:t>Selects comparison type (beq, bne, blt, bge, etc.)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7793"/>
                  </a:ext>
                </a:extLst>
              </a:tr>
              <a:tr h="214655">
                <a:tc>
                  <a:txBody>
                    <a:bodyPr/>
                    <a:lstStyle/>
                    <a:p>
                      <a:r>
                        <a:rPr lang="en-US" sz="1300"/>
                        <a:t>1101111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0x6F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344617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1100111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0x67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Jump and link register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Fixed (000)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49821"/>
                  </a:ext>
                </a:extLst>
              </a:tr>
              <a:tr h="389916">
                <a:tc>
                  <a:txBody>
                    <a:bodyPr/>
                    <a:lstStyle/>
                    <a:p>
                      <a:r>
                        <a:rPr lang="en-US" sz="1300"/>
                        <a:t>0110111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0x37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Load upper immediate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450084"/>
                  </a:ext>
                </a:extLst>
              </a:tr>
              <a:tr h="393933">
                <a:tc>
                  <a:txBody>
                    <a:bodyPr/>
                    <a:lstStyle/>
                    <a:p>
                      <a:r>
                        <a:rPr lang="en-US" sz="1300"/>
                        <a:t>0010111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0x17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Add upper immediate to PC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Not used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30554"/>
                  </a:ext>
                </a:extLst>
              </a:tr>
              <a:tr h="512114">
                <a:tc>
                  <a:txBody>
                    <a:bodyPr/>
                    <a:lstStyle/>
                    <a:p>
                      <a:r>
                        <a:rPr lang="en-US" sz="1300"/>
                        <a:t>1110011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0x73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System / CSR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I-type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Selects CSR operation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Further refines system behavior</a:t>
                      </a:r>
                    </a:p>
                  </a:txBody>
                  <a:tcPr marL="41106" marR="41106" marT="20553" marB="205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30579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1A88-544B-4210-8DEC-30A59C6A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406DE-DFEA-4728-A039-7BFFD30A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26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13550</TotalTime>
  <Words>2661</Words>
  <Application>Microsoft Office PowerPoint</Application>
  <PresentationFormat>On-screen Show (4:3)</PresentationFormat>
  <Paragraphs>521</Paragraphs>
  <Slides>53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Google Sans</vt:lpstr>
      <vt:lpstr>Office Theme</vt:lpstr>
      <vt:lpstr>Computer Architecture</vt:lpstr>
      <vt:lpstr>Instructions as seen by hardware</vt:lpstr>
      <vt:lpstr>The 6 basic RV32I instruction formats – R, I, S, B, U, J</vt:lpstr>
      <vt:lpstr>General structure of instructions</vt:lpstr>
      <vt:lpstr>R-format instructions</vt:lpstr>
      <vt:lpstr>I-format instructions</vt:lpstr>
      <vt:lpstr>Notice any quirks?</vt:lpstr>
      <vt:lpstr>S-format instructions</vt:lpstr>
      <vt:lpstr>Full picture</vt:lpstr>
      <vt:lpstr>Review questions</vt:lpstr>
      <vt:lpstr>Microarchitecture – datapath</vt:lpstr>
      <vt:lpstr>How is an instruction executed?</vt:lpstr>
      <vt:lpstr>The stages of instruction execution – Instruction Fetch (IF)</vt:lpstr>
      <vt:lpstr>The stages of instruction execution – Decode and Operand Fetch (OF)</vt:lpstr>
      <vt:lpstr>The stages of instruction execution – Execute (EX)</vt:lpstr>
      <vt:lpstr>The stages of instruction execution – Memory Access (MA)</vt:lpstr>
      <vt:lpstr>Data and control path</vt:lpstr>
      <vt:lpstr>The final product – virtual</vt:lpstr>
      <vt:lpstr>The final product – physical!</vt:lpstr>
      <vt:lpstr>Components of the datapath</vt:lpstr>
      <vt:lpstr>What hardware blocks does an instruction use?</vt:lpstr>
      <vt:lpstr>The RV32I Register File</vt:lpstr>
      <vt:lpstr>Immediate generator</vt:lpstr>
      <vt:lpstr>The ALU</vt:lpstr>
      <vt:lpstr>Program counter</vt:lpstr>
      <vt:lpstr>Instruction and data memory</vt:lpstr>
      <vt:lpstr>Control – one circuit to rule them all</vt:lpstr>
      <vt:lpstr>Instruction decode and control</vt:lpstr>
      <vt:lpstr>Instruction Fetch (IF) has fetched 32 bits of an instruction</vt:lpstr>
      <vt:lpstr>Control- and data- relevant bits</vt:lpstr>
      <vt:lpstr>What all does Control control?</vt:lpstr>
      <vt:lpstr>Bit slicing – extracting instruction fields</vt:lpstr>
      <vt:lpstr>Hierarchical decoding of control bits</vt:lpstr>
      <vt:lpstr>Instruction class based control</vt:lpstr>
      <vt:lpstr>ALU Control</vt:lpstr>
      <vt:lpstr>ALU Control</vt:lpstr>
      <vt:lpstr>Decode Walkthrough: add x5, x3, x4</vt:lpstr>
      <vt:lpstr>Decode Walkthrough: lw x5, 8(x10)</vt:lpstr>
      <vt:lpstr>Building a datapath for R-type instructions</vt:lpstr>
      <vt:lpstr>Implementing R-type instructions</vt:lpstr>
      <vt:lpstr>Adding I-type arithmetic instructions to the datapath</vt:lpstr>
      <vt:lpstr>Adding I-type load instructions to the datapath</vt:lpstr>
      <vt:lpstr>Adding S-type (store) instructions to the datapath</vt:lpstr>
      <vt:lpstr>What kinds of instructions are still remaining?</vt:lpstr>
      <vt:lpstr>Implementing branches</vt:lpstr>
      <vt:lpstr>Implementing jumps</vt:lpstr>
      <vt:lpstr>The entire RISC-V RV32l datapath</vt:lpstr>
      <vt:lpstr>The control logic</vt:lpstr>
      <vt:lpstr>The control truth table</vt:lpstr>
      <vt:lpstr>Implementing control logic</vt:lpstr>
      <vt:lpstr>ROM based controller</vt:lpstr>
      <vt:lpstr>ROM based controller</vt:lpstr>
      <vt:lpstr>PowerPoint Presentation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680</cp:revision>
  <dcterms:created xsi:type="dcterms:W3CDTF">2010-01-15T20:22:21Z</dcterms:created>
  <dcterms:modified xsi:type="dcterms:W3CDTF">2026-02-06T09:33:03Z</dcterms:modified>
</cp:coreProperties>
</file>